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232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0838-6FDA-4A2A-BD72-CF36B5BE1C33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BA594-BBFF-46B2-A117-838A35D76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054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0838-6FDA-4A2A-BD72-CF36B5BE1C33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BA594-BBFF-46B2-A117-838A35D76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190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0838-6FDA-4A2A-BD72-CF36B5BE1C33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BA594-BBFF-46B2-A117-838A35D76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729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0838-6FDA-4A2A-BD72-CF36B5BE1C33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BA594-BBFF-46B2-A117-838A35D76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049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0838-6FDA-4A2A-BD72-CF36B5BE1C33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BA594-BBFF-46B2-A117-838A35D76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556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0838-6FDA-4A2A-BD72-CF36B5BE1C33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BA594-BBFF-46B2-A117-838A35D76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168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0838-6FDA-4A2A-BD72-CF36B5BE1C33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BA594-BBFF-46B2-A117-838A35D76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883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0838-6FDA-4A2A-BD72-CF36B5BE1C33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BA594-BBFF-46B2-A117-838A35D76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563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0838-6FDA-4A2A-BD72-CF36B5BE1C33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BA594-BBFF-46B2-A117-838A35D76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787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0838-6FDA-4A2A-BD72-CF36B5BE1C33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BA594-BBFF-46B2-A117-838A35D76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100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30838-6FDA-4A2A-BD72-CF36B5BE1C33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BA594-BBFF-46B2-A117-838A35D76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003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30838-6FDA-4A2A-BD72-CF36B5BE1C33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BA594-BBFF-46B2-A117-838A35D76F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750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Freeform 106"/>
          <p:cNvSpPr/>
          <p:nvPr/>
        </p:nvSpPr>
        <p:spPr>
          <a:xfrm>
            <a:off x="6349970" y="1584107"/>
            <a:ext cx="613006" cy="242095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dirty="0"/>
              <a:t>A. Dunn</a:t>
            </a:r>
            <a:endParaRPr lang="en-US" sz="600" kern="1200" dirty="0"/>
          </a:p>
        </p:txBody>
      </p:sp>
      <p:graphicFrame>
        <p:nvGraphicFramePr>
          <p:cNvPr id="84" name="Table 83"/>
          <p:cNvGraphicFramePr>
            <a:graphicFrameLocks noGrp="1"/>
          </p:cNvGraphicFramePr>
          <p:nvPr/>
        </p:nvGraphicFramePr>
        <p:xfrm>
          <a:off x="38098" y="32286"/>
          <a:ext cx="5715001" cy="7848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7150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9884"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/>
                        <a:t>Department</a:t>
                      </a:r>
                      <a:r>
                        <a:rPr lang="en-US" sz="1200" b="1" baseline="0" dirty="0"/>
                        <a:t>  of Radiation Oncology</a:t>
                      </a: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1610">
                <a:tc>
                  <a:txBody>
                    <a:bodyPr/>
                    <a:lstStyle/>
                    <a:p>
                      <a:pPr algn="l"/>
                      <a:r>
                        <a:rPr lang="en-US" sz="1100" dirty="0"/>
                        <a:t>Academic</a:t>
                      </a:r>
                      <a:r>
                        <a:rPr lang="en-US" sz="1100" baseline="0" dirty="0"/>
                        <a:t> Practice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1130">
                <a:tc>
                  <a:txBody>
                    <a:bodyPr/>
                    <a:lstStyle/>
                    <a:p>
                      <a:pPr algn="l"/>
                      <a:r>
                        <a:rPr lang="en-US" sz="1050" i="1" dirty="0"/>
                        <a:t>Organization Chart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2910058" y="331625"/>
            <a:ext cx="5769742" cy="3477606"/>
            <a:chOff x="2962138" y="-1185005"/>
            <a:chExt cx="5769742" cy="3477606"/>
          </a:xfrm>
        </p:grpSpPr>
        <p:sp>
          <p:nvSpPr>
            <p:cNvPr id="52" name="Freeform 51"/>
            <p:cNvSpPr/>
            <p:nvPr/>
          </p:nvSpPr>
          <p:spPr>
            <a:xfrm>
              <a:off x="8118874" y="-1185005"/>
              <a:ext cx="613006" cy="317387"/>
            </a:xfrm>
            <a:custGeom>
              <a:avLst/>
              <a:gdLst>
                <a:gd name="connsiteX0" fmla="*/ 0 w 613006"/>
                <a:gd name="connsiteY0" fmla="*/ 0 h 317387"/>
                <a:gd name="connsiteX1" fmla="*/ 613006 w 613006"/>
                <a:gd name="connsiteY1" fmla="*/ 0 h 317387"/>
                <a:gd name="connsiteX2" fmla="*/ 613006 w 613006"/>
                <a:gd name="connsiteY2" fmla="*/ 317387 h 317387"/>
                <a:gd name="connsiteX3" fmla="*/ 0 w 613006"/>
                <a:gd name="connsiteY3" fmla="*/ 317387 h 317387"/>
                <a:gd name="connsiteX4" fmla="*/ 0 w 613006"/>
                <a:gd name="connsiteY4" fmla="*/ 0 h 31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3006" h="317387">
                  <a:moveTo>
                    <a:pt x="0" y="0"/>
                  </a:moveTo>
                  <a:lnTo>
                    <a:pt x="613006" y="0"/>
                  </a:lnTo>
                  <a:lnTo>
                    <a:pt x="613006" y="317387"/>
                  </a:lnTo>
                  <a:lnTo>
                    <a:pt x="0" y="31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" tIns="3810" rIns="3810" bIns="44787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/>
                <a:t>C. Speers, </a:t>
              </a:r>
              <a:endParaRPr lang="en-US" sz="600" kern="1200" dirty="0" smtClean="0"/>
            </a:p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 smtClean="0"/>
                <a:t>MD, PhD</a:t>
              </a:r>
              <a:endParaRPr lang="en-US" sz="600" kern="1200" dirty="0"/>
            </a:p>
          </p:txBody>
        </p:sp>
        <p:sp>
          <p:nvSpPr>
            <p:cNvPr id="53" name="Freeform 52"/>
            <p:cNvSpPr/>
            <p:nvPr/>
          </p:nvSpPr>
          <p:spPr>
            <a:xfrm>
              <a:off x="8106918" y="-836471"/>
              <a:ext cx="551705" cy="105795"/>
            </a:xfrm>
            <a:custGeom>
              <a:avLst/>
              <a:gdLst>
                <a:gd name="connsiteX0" fmla="*/ 0 w 551705"/>
                <a:gd name="connsiteY0" fmla="*/ 0 h 105795"/>
                <a:gd name="connsiteX1" fmla="*/ 551705 w 551705"/>
                <a:gd name="connsiteY1" fmla="*/ 0 h 105795"/>
                <a:gd name="connsiteX2" fmla="*/ 551705 w 551705"/>
                <a:gd name="connsiteY2" fmla="*/ 105795 h 105795"/>
                <a:gd name="connsiteX3" fmla="*/ 0 w 551705"/>
                <a:gd name="connsiteY3" fmla="*/ 105795 h 105795"/>
                <a:gd name="connsiteX4" fmla="*/ 0 w 551705"/>
                <a:gd name="connsiteY4" fmla="*/ 0 h 105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1705" h="105795">
                  <a:moveTo>
                    <a:pt x="0" y="0"/>
                  </a:moveTo>
                  <a:lnTo>
                    <a:pt x="551705" y="0"/>
                  </a:lnTo>
                  <a:lnTo>
                    <a:pt x="551705" y="105795"/>
                  </a:lnTo>
                  <a:lnTo>
                    <a:pt x="0" y="105795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3175" rIns="12700" bIns="3175" numCol="1" spcCol="1270" anchor="ctr" anchorCtr="0">
              <a:noAutofit/>
            </a:bodyPr>
            <a:lstStyle/>
            <a:p>
              <a:pPr lvl="0" algn="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00" kern="1200" dirty="0"/>
                <a:t>Department Chair</a:t>
              </a:r>
            </a:p>
          </p:txBody>
        </p:sp>
        <p:sp>
          <p:nvSpPr>
            <p:cNvPr id="54" name="Freeform 53"/>
            <p:cNvSpPr/>
            <p:nvPr/>
          </p:nvSpPr>
          <p:spPr>
            <a:xfrm>
              <a:off x="3348896" y="636779"/>
              <a:ext cx="613006" cy="317387"/>
            </a:xfrm>
            <a:custGeom>
              <a:avLst/>
              <a:gdLst>
                <a:gd name="connsiteX0" fmla="*/ 0 w 613006"/>
                <a:gd name="connsiteY0" fmla="*/ 0 h 317387"/>
                <a:gd name="connsiteX1" fmla="*/ 613006 w 613006"/>
                <a:gd name="connsiteY1" fmla="*/ 0 h 317387"/>
                <a:gd name="connsiteX2" fmla="*/ 613006 w 613006"/>
                <a:gd name="connsiteY2" fmla="*/ 317387 h 317387"/>
                <a:gd name="connsiteX3" fmla="*/ 0 w 613006"/>
                <a:gd name="connsiteY3" fmla="*/ 317387 h 317387"/>
                <a:gd name="connsiteX4" fmla="*/ 0 w 613006"/>
                <a:gd name="connsiteY4" fmla="*/ 0 h 31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3006" h="317387">
                  <a:moveTo>
                    <a:pt x="0" y="0"/>
                  </a:moveTo>
                  <a:lnTo>
                    <a:pt x="613006" y="0"/>
                  </a:lnTo>
                  <a:lnTo>
                    <a:pt x="613006" y="317387"/>
                  </a:lnTo>
                  <a:lnTo>
                    <a:pt x="0" y="31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" tIns="3810" rIns="3810" bIns="44787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/>
                <a:t>J  Fiveash, MD</a:t>
              </a:r>
            </a:p>
          </p:txBody>
        </p:sp>
        <p:sp>
          <p:nvSpPr>
            <p:cNvPr id="55" name="Freeform 54"/>
            <p:cNvSpPr/>
            <p:nvPr/>
          </p:nvSpPr>
          <p:spPr>
            <a:xfrm>
              <a:off x="3382110" y="894450"/>
              <a:ext cx="551705" cy="221676"/>
            </a:xfrm>
            <a:custGeom>
              <a:avLst/>
              <a:gdLst>
                <a:gd name="connsiteX0" fmla="*/ 0 w 551705"/>
                <a:gd name="connsiteY0" fmla="*/ 0 h 221676"/>
                <a:gd name="connsiteX1" fmla="*/ 551705 w 551705"/>
                <a:gd name="connsiteY1" fmla="*/ 0 h 221676"/>
                <a:gd name="connsiteX2" fmla="*/ 551705 w 551705"/>
                <a:gd name="connsiteY2" fmla="*/ 221676 h 221676"/>
                <a:gd name="connsiteX3" fmla="*/ 0 w 551705"/>
                <a:gd name="connsiteY3" fmla="*/ 221676 h 221676"/>
                <a:gd name="connsiteX4" fmla="*/ 0 w 551705"/>
                <a:gd name="connsiteY4" fmla="*/ 0 h 221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1705" h="221676">
                  <a:moveTo>
                    <a:pt x="0" y="0"/>
                  </a:moveTo>
                  <a:lnTo>
                    <a:pt x="551705" y="0"/>
                  </a:lnTo>
                  <a:lnTo>
                    <a:pt x="551705" y="221676"/>
                  </a:lnTo>
                  <a:lnTo>
                    <a:pt x="0" y="221676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3175" rIns="12700" bIns="3175" numCol="1" spcCol="1270" anchor="ctr" anchorCtr="0">
              <a:noAutofit/>
            </a:bodyPr>
            <a:lstStyle/>
            <a:p>
              <a:pPr lvl="0" algn="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00" kern="1200" dirty="0"/>
                <a:t>Senior Vice Chair</a:t>
              </a:r>
            </a:p>
          </p:txBody>
        </p:sp>
        <p:sp>
          <p:nvSpPr>
            <p:cNvPr id="56" name="Freeform 55"/>
            <p:cNvSpPr/>
            <p:nvPr/>
          </p:nvSpPr>
          <p:spPr>
            <a:xfrm>
              <a:off x="2962138" y="1835051"/>
              <a:ext cx="613006" cy="317387"/>
            </a:xfrm>
            <a:custGeom>
              <a:avLst/>
              <a:gdLst>
                <a:gd name="connsiteX0" fmla="*/ 0 w 613006"/>
                <a:gd name="connsiteY0" fmla="*/ 0 h 317387"/>
                <a:gd name="connsiteX1" fmla="*/ 613006 w 613006"/>
                <a:gd name="connsiteY1" fmla="*/ 0 h 317387"/>
                <a:gd name="connsiteX2" fmla="*/ 613006 w 613006"/>
                <a:gd name="connsiteY2" fmla="*/ 317387 h 317387"/>
                <a:gd name="connsiteX3" fmla="*/ 0 w 613006"/>
                <a:gd name="connsiteY3" fmla="*/ 317387 h 317387"/>
                <a:gd name="connsiteX4" fmla="*/ 0 w 613006"/>
                <a:gd name="connsiteY4" fmla="*/ 0 h 31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3006" h="317387">
                  <a:moveTo>
                    <a:pt x="0" y="0"/>
                  </a:moveTo>
                  <a:lnTo>
                    <a:pt x="613006" y="0"/>
                  </a:lnTo>
                  <a:lnTo>
                    <a:pt x="613006" y="317387"/>
                  </a:lnTo>
                  <a:lnTo>
                    <a:pt x="0" y="31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" tIns="3810" rIns="3810" bIns="44787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/>
                <a:t>A. McDonald, MD</a:t>
              </a:r>
            </a:p>
          </p:txBody>
        </p:sp>
        <p:sp>
          <p:nvSpPr>
            <p:cNvPr id="57" name="Freeform 56"/>
            <p:cNvSpPr/>
            <p:nvPr/>
          </p:nvSpPr>
          <p:spPr>
            <a:xfrm>
              <a:off x="2987222" y="2082793"/>
              <a:ext cx="551705" cy="209808"/>
            </a:xfrm>
            <a:custGeom>
              <a:avLst/>
              <a:gdLst>
                <a:gd name="connsiteX0" fmla="*/ 0 w 551705"/>
                <a:gd name="connsiteY0" fmla="*/ 0 h 209808"/>
                <a:gd name="connsiteX1" fmla="*/ 551705 w 551705"/>
                <a:gd name="connsiteY1" fmla="*/ 0 h 209808"/>
                <a:gd name="connsiteX2" fmla="*/ 551705 w 551705"/>
                <a:gd name="connsiteY2" fmla="*/ 209808 h 209808"/>
                <a:gd name="connsiteX3" fmla="*/ 0 w 551705"/>
                <a:gd name="connsiteY3" fmla="*/ 209808 h 209808"/>
                <a:gd name="connsiteX4" fmla="*/ 0 w 551705"/>
                <a:gd name="connsiteY4" fmla="*/ 0 h 209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1705" h="209808">
                  <a:moveTo>
                    <a:pt x="0" y="0"/>
                  </a:moveTo>
                  <a:lnTo>
                    <a:pt x="551705" y="0"/>
                  </a:lnTo>
                  <a:lnTo>
                    <a:pt x="551705" y="209808"/>
                  </a:lnTo>
                  <a:lnTo>
                    <a:pt x="0" y="209808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3175" rIns="12700" bIns="3175" numCol="1" spcCol="1270" anchor="ctr" anchorCtr="0">
              <a:noAutofit/>
            </a:bodyPr>
            <a:lstStyle/>
            <a:p>
              <a:pPr lvl="0" algn="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00" kern="1200" dirty="0"/>
                <a:t>Dir  Medical Residency Program</a:t>
              </a:r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62422" y="609462"/>
              <a:ext cx="613006" cy="317387"/>
            </a:xfrm>
            <a:custGeom>
              <a:avLst/>
              <a:gdLst>
                <a:gd name="connsiteX0" fmla="*/ 0 w 613006"/>
                <a:gd name="connsiteY0" fmla="*/ 0 h 317387"/>
                <a:gd name="connsiteX1" fmla="*/ 613006 w 613006"/>
                <a:gd name="connsiteY1" fmla="*/ 0 h 317387"/>
                <a:gd name="connsiteX2" fmla="*/ 613006 w 613006"/>
                <a:gd name="connsiteY2" fmla="*/ 317387 h 317387"/>
                <a:gd name="connsiteX3" fmla="*/ 0 w 613006"/>
                <a:gd name="connsiteY3" fmla="*/ 317387 h 317387"/>
                <a:gd name="connsiteX4" fmla="*/ 0 w 613006"/>
                <a:gd name="connsiteY4" fmla="*/ 0 h 31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3006" h="317387">
                  <a:moveTo>
                    <a:pt x="0" y="0"/>
                  </a:moveTo>
                  <a:lnTo>
                    <a:pt x="613006" y="0"/>
                  </a:lnTo>
                  <a:lnTo>
                    <a:pt x="613006" y="317387"/>
                  </a:lnTo>
                  <a:lnTo>
                    <a:pt x="0" y="31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" tIns="3810" rIns="3810" bIns="44787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/>
                <a:t>Chris Willey, MD, PhD</a:t>
              </a:r>
            </a:p>
          </p:txBody>
        </p:sp>
        <p:sp>
          <p:nvSpPr>
            <p:cNvPr id="59" name="Freeform 58"/>
            <p:cNvSpPr/>
            <p:nvPr/>
          </p:nvSpPr>
          <p:spPr>
            <a:xfrm>
              <a:off x="5493073" y="916249"/>
              <a:ext cx="551705" cy="265880"/>
            </a:xfrm>
            <a:custGeom>
              <a:avLst/>
              <a:gdLst>
                <a:gd name="connsiteX0" fmla="*/ 0 w 551705"/>
                <a:gd name="connsiteY0" fmla="*/ 0 h 265880"/>
                <a:gd name="connsiteX1" fmla="*/ 551705 w 551705"/>
                <a:gd name="connsiteY1" fmla="*/ 0 h 265880"/>
                <a:gd name="connsiteX2" fmla="*/ 551705 w 551705"/>
                <a:gd name="connsiteY2" fmla="*/ 265880 h 265880"/>
                <a:gd name="connsiteX3" fmla="*/ 0 w 551705"/>
                <a:gd name="connsiteY3" fmla="*/ 265880 h 265880"/>
                <a:gd name="connsiteX4" fmla="*/ 0 w 551705"/>
                <a:gd name="connsiteY4" fmla="*/ 0 h 265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1705" h="265880">
                  <a:moveTo>
                    <a:pt x="0" y="0"/>
                  </a:moveTo>
                  <a:lnTo>
                    <a:pt x="551705" y="0"/>
                  </a:lnTo>
                  <a:lnTo>
                    <a:pt x="551705" y="265880"/>
                  </a:lnTo>
                  <a:lnTo>
                    <a:pt x="0" y="265880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3175" rIns="12700" bIns="3175" numCol="1" spcCol="1270" anchor="ctr" anchorCtr="0">
              <a:noAutofit/>
            </a:bodyPr>
            <a:lstStyle/>
            <a:p>
              <a:pPr lvl="0" algn="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00" dirty="0" err="1"/>
                <a:t>Assoc</a:t>
              </a:r>
              <a:r>
                <a:rPr lang="en-US" sz="500" dirty="0"/>
                <a:t> </a:t>
              </a:r>
              <a:r>
                <a:rPr lang="en-US" sz="500" kern="1200" dirty="0"/>
                <a:t>Chair for Translational Research</a:t>
              </a:r>
            </a:p>
          </p:txBody>
        </p:sp>
        <p:sp>
          <p:nvSpPr>
            <p:cNvPr id="60" name="Freeform 59"/>
            <p:cNvSpPr/>
            <p:nvPr/>
          </p:nvSpPr>
          <p:spPr>
            <a:xfrm>
              <a:off x="6311531" y="622642"/>
              <a:ext cx="613006" cy="317387"/>
            </a:xfrm>
            <a:custGeom>
              <a:avLst/>
              <a:gdLst>
                <a:gd name="connsiteX0" fmla="*/ 0 w 613006"/>
                <a:gd name="connsiteY0" fmla="*/ 0 h 317387"/>
                <a:gd name="connsiteX1" fmla="*/ 613006 w 613006"/>
                <a:gd name="connsiteY1" fmla="*/ 0 h 317387"/>
                <a:gd name="connsiteX2" fmla="*/ 613006 w 613006"/>
                <a:gd name="connsiteY2" fmla="*/ 317387 h 317387"/>
                <a:gd name="connsiteX3" fmla="*/ 0 w 613006"/>
                <a:gd name="connsiteY3" fmla="*/ 317387 h 317387"/>
                <a:gd name="connsiteX4" fmla="*/ 0 w 613006"/>
                <a:gd name="connsiteY4" fmla="*/ 0 h 31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3006" h="317387">
                  <a:moveTo>
                    <a:pt x="0" y="0"/>
                  </a:moveTo>
                  <a:lnTo>
                    <a:pt x="613006" y="0"/>
                  </a:lnTo>
                  <a:lnTo>
                    <a:pt x="613006" y="317387"/>
                  </a:lnTo>
                  <a:lnTo>
                    <a:pt x="0" y="31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" tIns="3810" rIns="3810" bIns="44787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/>
                <a:t>R Popple, PhD</a:t>
              </a:r>
            </a:p>
          </p:txBody>
        </p:sp>
        <p:sp>
          <p:nvSpPr>
            <p:cNvPr id="61" name="Freeform 60"/>
            <p:cNvSpPr/>
            <p:nvPr/>
          </p:nvSpPr>
          <p:spPr>
            <a:xfrm>
              <a:off x="6329223" y="932422"/>
              <a:ext cx="551705" cy="240769"/>
            </a:xfrm>
            <a:custGeom>
              <a:avLst/>
              <a:gdLst>
                <a:gd name="connsiteX0" fmla="*/ 0 w 551705"/>
                <a:gd name="connsiteY0" fmla="*/ 0 h 221676"/>
                <a:gd name="connsiteX1" fmla="*/ 551705 w 551705"/>
                <a:gd name="connsiteY1" fmla="*/ 0 h 221676"/>
                <a:gd name="connsiteX2" fmla="*/ 551705 w 551705"/>
                <a:gd name="connsiteY2" fmla="*/ 221676 h 221676"/>
                <a:gd name="connsiteX3" fmla="*/ 0 w 551705"/>
                <a:gd name="connsiteY3" fmla="*/ 221676 h 221676"/>
                <a:gd name="connsiteX4" fmla="*/ 0 w 551705"/>
                <a:gd name="connsiteY4" fmla="*/ 0 h 221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1705" h="221676">
                  <a:moveTo>
                    <a:pt x="0" y="0"/>
                  </a:moveTo>
                  <a:lnTo>
                    <a:pt x="551705" y="0"/>
                  </a:lnTo>
                  <a:lnTo>
                    <a:pt x="551705" y="221676"/>
                  </a:lnTo>
                  <a:lnTo>
                    <a:pt x="0" y="221676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3175" rIns="12700" bIns="3175" numCol="1" spcCol="1270" anchor="ctr" anchorCtr="0">
              <a:noAutofit/>
            </a:bodyPr>
            <a:lstStyle/>
            <a:p>
              <a:pPr lvl="0" algn="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00" kern="1200" dirty="0"/>
                <a:t>Vice Chair for Physics</a:t>
              </a:r>
            </a:p>
          </p:txBody>
        </p:sp>
        <p:sp>
          <p:nvSpPr>
            <p:cNvPr id="64" name="Freeform 63"/>
            <p:cNvSpPr/>
            <p:nvPr/>
          </p:nvSpPr>
          <p:spPr>
            <a:xfrm>
              <a:off x="4350859" y="625970"/>
              <a:ext cx="613006" cy="317387"/>
            </a:xfrm>
            <a:custGeom>
              <a:avLst/>
              <a:gdLst>
                <a:gd name="connsiteX0" fmla="*/ 0 w 613006"/>
                <a:gd name="connsiteY0" fmla="*/ 0 h 317387"/>
                <a:gd name="connsiteX1" fmla="*/ 613006 w 613006"/>
                <a:gd name="connsiteY1" fmla="*/ 0 h 317387"/>
                <a:gd name="connsiteX2" fmla="*/ 613006 w 613006"/>
                <a:gd name="connsiteY2" fmla="*/ 317387 h 317387"/>
                <a:gd name="connsiteX3" fmla="*/ 0 w 613006"/>
                <a:gd name="connsiteY3" fmla="*/ 317387 h 317387"/>
                <a:gd name="connsiteX4" fmla="*/ 0 w 613006"/>
                <a:gd name="connsiteY4" fmla="*/ 0 h 31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3006" h="317387">
                  <a:moveTo>
                    <a:pt x="0" y="0"/>
                  </a:moveTo>
                  <a:lnTo>
                    <a:pt x="613006" y="0"/>
                  </a:lnTo>
                  <a:lnTo>
                    <a:pt x="613006" y="317387"/>
                  </a:lnTo>
                  <a:lnTo>
                    <a:pt x="0" y="31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" tIns="3810" rIns="3810" bIns="44787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/>
                <a:t>D. Boggs, MD</a:t>
              </a:r>
            </a:p>
          </p:txBody>
        </p:sp>
        <p:sp>
          <p:nvSpPr>
            <p:cNvPr id="65" name="Freeform 64"/>
            <p:cNvSpPr/>
            <p:nvPr/>
          </p:nvSpPr>
          <p:spPr>
            <a:xfrm>
              <a:off x="4398762" y="882354"/>
              <a:ext cx="551705" cy="275333"/>
            </a:xfrm>
            <a:custGeom>
              <a:avLst/>
              <a:gdLst>
                <a:gd name="connsiteX0" fmla="*/ 0 w 551705"/>
                <a:gd name="connsiteY0" fmla="*/ 0 h 221676"/>
                <a:gd name="connsiteX1" fmla="*/ 551705 w 551705"/>
                <a:gd name="connsiteY1" fmla="*/ 0 h 221676"/>
                <a:gd name="connsiteX2" fmla="*/ 551705 w 551705"/>
                <a:gd name="connsiteY2" fmla="*/ 221676 h 221676"/>
                <a:gd name="connsiteX3" fmla="*/ 0 w 551705"/>
                <a:gd name="connsiteY3" fmla="*/ 221676 h 221676"/>
                <a:gd name="connsiteX4" fmla="*/ 0 w 551705"/>
                <a:gd name="connsiteY4" fmla="*/ 0 h 221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1705" h="221676">
                  <a:moveTo>
                    <a:pt x="0" y="0"/>
                  </a:moveTo>
                  <a:lnTo>
                    <a:pt x="551705" y="0"/>
                  </a:lnTo>
                  <a:lnTo>
                    <a:pt x="551705" y="221676"/>
                  </a:lnTo>
                  <a:lnTo>
                    <a:pt x="0" y="221676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3175" rIns="12700" bIns="3175" numCol="1" spcCol="1270" anchor="ctr" anchorCtr="0">
              <a:noAutofit/>
            </a:bodyPr>
            <a:lstStyle/>
            <a:p>
              <a:pPr lvl="0" algn="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00" dirty="0"/>
                <a:t>Medical Director</a:t>
              </a:r>
              <a:endParaRPr lang="en-US" sz="500" kern="1200" dirty="0"/>
            </a:p>
          </p:txBody>
        </p:sp>
        <p:sp>
          <p:nvSpPr>
            <p:cNvPr id="66" name="Freeform 65"/>
            <p:cNvSpPr/>
            <p:nvPr/>
          </p:nvSpPr>
          <p:spPr>
            <a:xfrm>
              <a:off x="3801134" y="1765406"/>
              <a:ext cx="613006" cy="317387"/>
            </a:xfrm>
            <a:custGeom>
              <a:avLst/>
              <a:gdLst>
                <a:gd name="connsiteX0" fmla="*/ 0 w 613006"/>
                <a:gd name="connsiteY0" fmla="*/ 0 h 317387"/>
                <a:gd name="connsiteX1" fmla="*/ 613006 w 613006"/>
                <a:gd name="connsiteY1" fmla="*/ 0 h 317387"/>
                <a:gd name="connsiteX2" fmla="*/ 613006 w 613006"/>
                <a:gd name="connsiteY2" fmla="*/ 317387 h 317387"/>
                <a:gd name="connsiteX3" fmla="*/ 0 w 613006"/>
                <a:gd name="connsiteY3" fmla="*/ 317387 h 317387"/>
                <a:gd name="connsiteX4" fmla="*/ 0 w 613006"/>
                <a:gd name="connsiteY4" fmla="*/ 0 h 31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3006" h="317387">
                  <a:moveTo>
                    <a:pt x="0" y="0"/>
                  </a:moveTo>
                  <a:lnTo>
                    <a:pt x="613006" y="0"/>
                  </a:lnTo>
                  <a:lnTo>
                    <a:pt x="613006" y="317387"/>
                  </a:lnTo>
                  <a:lnTo>
                    <a:pt x="0" y="31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" tIns="3810" rIns="3810" bIns="44787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/>
                <a:t>C. Dobelbower, MD, PhD </a:t>
              </a:r>
            </a:p>
          </p:txBody>
        </p:sp>
        <p:sp>
          <p:nvSpPr>
            <p:cNvPr id="67" name="Freeform 66"/>
            <p:cNvSpPr/>
            <p:nvPr/>
          </p:nvSpPr>
          <p:spPr>
            <a:xfrm>
              <a:off x="3837961" y="1991479"/>
              <a:ext cx="551705" cy="221676"/>
            </a:xfrm>
            <a:custGeom>
              <a:avLst/>
              <a:gdLst>
                <a:gd name="connsiteX0" fmla="*/ 0 w 551705"/>
                <a:gd name="connsiteY0" fmla="*/ 0 h 221676"/>
                <a:gd name="connsiteX1" fmla="*/ 551705 w 551705"/>
                <a:gd name="connsiteY1" fmla="*/ 0 h 221676"/>
                <a:gd name="connsiteX2" fmla="*/ 551705 w 551705"/>
                <a:gd name="connsiteY2" fmla="*/ 221676 h 221676"/>
                <a:gd name="connsiteX3" fmla="*/ 0 w 551705"/>
                <a:gd name="connsiteY3" fmla="*/ 221676 h 221676"/>
                <a:gd name="connsiteX4" fmla="*/ 0 w 551705"/>
                <a:gd name="connsiteY4" fmla="*/ 0 h 221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1705" h="221676">
                  <a:moveTo>
                    <a:pt x="0" y="0"/>
                  </a:moveTo>
                  <a:lnTo>
                    <a:pt x="551705" y="0"/>
                  </a:lnTo>
                  <a:lnTo>
                    <a:pt x="551705" y="221676"/>
                  </a:lnTo>
                  <a:lnTo>
                    <a:pt x="0" y="221676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240" tIns="3810" rIns="15240" bIns="3810" numCol="1" spcCol="1270" anchor="ctr" anchorCtr="0">
              <a:noAutofit/>
            </a:bodyPr>
            <a:lstStyle/>
            <a:p>
              <a:pPr lvl="0" algn="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/>
                <a:t>Med </a:t>
              </a:r>
              <a:r>
                <a:rPr lang="en-US" sz="600" kern="1200" dirty="0" err="1"/>
                <a:t>Dir</a:t>
              </a:r>
              <a:r>
                <a:rPr lang="en-US" sz="600" kern="1200" dirty="0"/>
                <a:t> TKC AR</a:t>
              </a:r>
            </a:p>
          </p:txBody>
        </p:sp>
        <p:sp>
          <p:nvSpPr>
            <p:cNvPr id="68" name="Freeform 67"/>
            <p:cNvSpPr/>
            <p:nvPr/>
          </p:nvSpPr>
          <p:spPr>
            <a:xfrm>
              <a:off x="7258561" y="620262"/>
              <a:ext cx="613006" cy="317387"/>
            </a:xfrm>
            <a:custGeom>
              <a:avLst/>
              <a:gdLst>
                <a:gd name="connsiteX0" fmla="*/ 0 w 613006"/>
                <a:gd name="connsiteY0" fmla="*/ 0 h 317387"/>
                <a:gd name="connsiteX1" fmla="*/ 613006 w 613006"/>
                <a:gd name="connsiteY1" fmla="*/ 0 h 317387"/>
                <a:gd name="connsiteX2" fmla="*/ 613006 w 613006"/>
                <a:gd name="connsiteY2" fmla="*/ 317387 h 317387"/>
                <a:gd name="connsiteX3" fmla="*/ 0 w 613006"/>
                <a:gd name="connsiteY3" fmla="*/ 317387 h 317387"/>
                <a:gd name="connsiteX4" fmla="*/ 0 w 613006"/>
                <a:gd name="connsiteY4" fmla="*/ 0 h 31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3006" h="317387">
                  <a:moveTo>
                    <a:pt x="0" y="0"/>
                  </a:moveTo>
                  <a:lnTo>
                    <a:pt x="613006" y="0"/>
                  </a:lnTo>
                  <a:lnTo>
                    <a:pt x="613006" y="317387"/>
                  </a:lnTo>
                  <a:lnTo>
                    <a:pt x="0" y="31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" tIns="3810" rIns="3810" bIns="44787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/>
                <a:t>L. </a:t>
              </a:r>
              <a:r>
                <a:rPr lang="en-US" sz="600" dirty="0"/>
                <a:t>Shi, </a:t>
              </a:r>
              <a:r>
                <a:rPr lang="en-US" sz="600" kern="1200" dirty="0"/>
                <a:t>PhD</a:t>
              </a:r>
            </a:p>
          </p:txBody>
        </p:sp>
        <p:sp>
          <p:nvSpPr>
            <p:cNvPr id="69" name="Freeform 68"/>
            <p:cNvSpPr/>
            <p:nvPr/>
          </p:nvSpPr>
          <p:spPr>
            <a:xfrm>
              <a:off x="7289211" y="871900"/>
              <a:ext cx="551705" cy="242140"/>
            </a:xfrm>
            <a:custGeom>
              <a:avLst/>
              <a:gdLst>
                <a:gd name="connsiteX0" fmla="*/ 0 w 551705"/>
                <a:gd name="connsiteY0" fmla="*/ 0 h 242140"/>
                <a:gd name="connsiteX1" fmla="*/ 551705 w 551705"/>
                <a:gd name="connsiteY1" fmla="*/ 0 h 242140"/>
                <a:gd name="connsiteX2" fmla="*/ 551705 w 551705"/>
                <a:gd name="connsiteY2" fmla="*/ 242140 h 242140"/>
                <a:gd name="connsiteX3" fmla="*/ 0 w 551705"/>
                <a:gd name="connsiteY3" fmla="*/ 242140 h 242140"/>
                <a:gd name="connsiteX4" fmla="*/ 0 w 551705"/>
                <a:gd name="connsiteY4" fmla="*/ 0 h 242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1705" h="242140">
                  <a:moveTo>
                    <a:pt x="0" y="0"/>
                  </a:moveTo>
                  <a:lnTo>
                    <a:pt x="551705" y="0"/>
                  </a:lnTo>
                  <a:lnTo>
                    <a:pt x="551705" y="242140"/>
                  </a:lnTo>
                  <a:lnTo>
                    <a:pt x="0" y="242140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240" tIns="3810" rIns="15240" bIns="3810" numCol="1" spcCol="1270" anchor="ctr" anchorCtr="0">
              <a:noAutofit/>
            </a:bodyPr>
            <a:lstStyle/>
            <a:p>
              <a:pPr lvl="0" algn="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/>
                <a:t>Dir Rad Bio</a:t>
              </a:r>
            </a:p>
          </p:txBody>
        </p:sp>
        <p:sp>
          <p:nvSpPr>
            <p:cNvPr id="75" name="Freeform 74"/>
            <p:cNvSpPr/>
            <p:nvPr/>
          </p:nvSpPr>
          <p:spPr>
            <a:xfrm>
              <a:off x="4032012" y="-659994"/>
              <a:ext cx="613006" cy="264537"/>
            </a:xfrm>
            <a:custGeom>
              <a:avLst/>
              <a:gdLst>
                <a:gd name="connsiteX0" fmla="*/ 0 w 613006"/>
                <a:gd name="connsiteY0" fmla="*/ 0 h 317387"/>
                <a:gd name="connsiteX1" fmla="*/ 613006 w 613006"/>
                <a:gd name="connsiteY1" fmla="*/ 0 h 317387"/>
                <a:gd name="connsiteX2" fmla="*/ 613006 w 613006"/>
                <a:gd name="connsiteY2" fmla="*/ 317387 h 317387"/>
                <a:gd name="connsiteX3" fmla="*/ 0 w 613006"/>
                <a:gd name="connsiteY3" fmla="*/ 317387 h 317387"/>
                <a:gd name="connsiteX4" fmla="*/ 0 w 613006"/>
                <a:gd name="connsiteY4" fmla="*/ 0 h 31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3006" h="317387">
                  <a:moveTo>
                    <a:pt x="0" y="0"/>
                  </a:moveTo>
                  <a:lnTo>
                    <a:pt x="613006" y="0"/>
                  </a:lnTo>
                  <a:lnTo>
                    <a:pt x="613006" y="317387"/>
                  </a:lnTo>
                  <a:lnTo>
                    <a:pt x="0" y="31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" tIns="3810" rIns="3810" bIns="44787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600" kern="1200" dirty="0" smtClean="0"/>
            </a:p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 smtClean="0"/>
                <a:t>F</a:t>
              </a:r>
              <a:r>
                <a:rPr lang="en-US" sz="600" kern="1200" dirty="0"/>
                <a:t>. Forbes</a:t>
              </a:r>
            </a:p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600" kern="1200" dirty="0"/>
            </a:p>
          </p:txBody>
        </p:sp>
        <p:sp>
          <p:nvSpPr>
            <p:cNvPr id="76" name="Freeform 75"/>
            <p:cNvSpPr/>
            <p:nvPr/>
          </p:nvSpPr>
          <p:spPr>
            <a:xfrm>
              <a:off x="4093313" y="-375084"/>
              <a:ext cx="551705" cy="105795"/>
            </a:xfrm>
            <a:custGeom>
              <a:avLst/>
              <a:gdLst>
                <a:gd name="connsiteX0" fmla="*/ 0 w 551705"/>
                <a:gd name="connsiteY0" fmla="*/ 0 h 105795"/>
                <a:gd name="connsiteX1" fmla="*/ 551705 w 551705"/>
                <a:gd name="connsiteY1" fmla="*/ 0 h 105795"/>
                <a:gd name="connsiteX2" fmla="*/ 551705 w 551705"/>
                <a:gd name="connsiteY2" fmla="*/ 105795 h 105795"/>
                <a:gd name="connsiteX3" fmla="*/ 0 w 551705"/>
                <a:gd name="connsiteY3" fmla="*/ 105795 h 105795"/>
                <a:gd name="connsiteX4" fmla="*/ 0 w 551705"/>
                <a:gd name="connsiteY4" fmla="*/ 0 h 105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1705" h="105795">
                  <a:moveTo>
                    <a:pt x="0" y="0"/>
                  </a:moveTo>
                  <a:lnTo>
                    <a:pt x="551705" y="0"/>
                  </a:lnTo>
                  <a:lnTo>
                    <a:pt x="551705" y="105795"/>
                  </a:lnTo>
                  <a:lnTo>
                    <a:pt x="0" y="105795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240" tIns="3810" rIns="15240" bIns="3810" numCol="1" spcCol="1270" anchor="ctr" anchorCtr="0">
              <a:noAutofit/>
            </a:bodyPr>
            <a:lstStyle/>
            <a:p>
              <a:pPr lvl="0" algn="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kern="1200" dirty="0"/>
                <a:t>Executive Admin</a:t>
              </a:r>
            </a:p>
          </p:txBody>
        </p:sp>
        <p:sp>
          <p:nvSpPr>
            <p:cNvPr id="93" name="Freeform 92"/>
            <p:cNvSpPr/>
            <p:nvPr/>
          </p:nvSpPr>
          <p:spPr>
            <a:xfrm>
              <a:off x="5445883" y="78403"/>
              <a:ext cx="613006" cy="201496"/>
            </a:xfrm>
            <a:custGeom>
              <a:avLst/>
              <a:gdLst>
                <a:gd name="connsiteX0" fmla="*/ 0 w 613006"/>
                <a:gd name="connsiteY0" fmla="*/ 0 h 260883"/>
                <a:gd name="connsiteX1" fmla="*/ 613006 w 613006"/>
                <a:gd name="connsiteY1" fmla="*/ 0 h 260883"/>
                <a:gd name="connsiteX2" fmla="*/ 613006 w 613006"/>
                <a:gd name="connsiteY2" fmla="*/ 260883 h 260883"/>
                <a:gd name="connsiteX3" fmla="*/ 0 w 613006"/>
                <a:gd name="connsiteY3" fmla="*/ 260883 h 260883"/>
                <a:gd name="connsiteX4" fmla="*/ 0 w 613006"/>
                <a:gd name="connsiteY4" fmla="*/ 0 h 260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3006" h="260883">
                  <a:moveTo>
                    <a:pt x="0" y="0"/>
                  </a:moveTo>
                  <a:lnTo>
                    <a:pt x="613006" y="0"/>
                  </a:lnTo>
                  <a:lnTo>
                    <a:pt x="613006" y="260883"/>
                  </a:lnTo>
                  <a:lnTo>
                    <a:pt x="0" y="260883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3"/>
              </a:solidFill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" tIns="3810" rIns="3810" bIns="44787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600" dirty="0" smtClean="0"/>
                <a:t>G. Frederick</a:t>
              </a:r>
              <a:endParaRPr lang="en-US" sz="600" kern="1200" dirty="0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863513" y="4344186"/>
            <a:ext cx="898071" cy="2308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MD Residents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56496" y="4633983"/>
            <a:ext cx="89807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Residents (12)</a:t>
            </a:r>
            <a:endParaRPr lang="en-US" sz="1000" dirty="0"/>
          </a:p>
        </p:txBody>
      </p:sp>
      <p:sp>
        <p:nvSpPr>
          <p:cNvPr id="17" name="TextBox 16"/>
          <p:cNvSpPr txBox="1"/>
          <p:nvPr/>
        </p:nvSpPr>
        <p:spPr>
          <a:xfrm>
            <a:off x="5592189" y="4194140"/>
            <a:ext cx="1181100" cy="2308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Physicists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47748" y="4429413"/>
            <a:ext cx="11811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50" dirty="0"/>
              <a:t>2 Professor</a:t>
            </a:r>
          </a:p>
          <a:p>
            <a:r>
              <a:rPr lang="en-US" sz="650" dirty="0"/>
              <a:t>4 </a:t>
            </a:r>
            <a:r>
              <a:rPr lang="en-US" sz="650" dirty="0" err="1"/>
              <a:t>Assoc</a:t>
            </a:r>
            <a:r>
              <a:rPr lang="en-US" sz="650" dirty="0"/>
              <a:t> Professor</a:t>
            </a:r>
          </a:p>
          <a:p>
            <a:r>
              <a:rPr lang="en-US" sz="650" dirty="0"/>
              <a:t>6 </a:t>
            </a:r>
            <a:r>
              <a:rPr lang="en-US" sz="650" dirty="0" err="1"/>
              <a:t>Asst</a:t>
            </a:r>
            <a:r>
              <a:rPr lang="en-US" sz="650" dirty="0"/>
              <a:t> Professor</a:t>
            </a:r>
          </a:p>
          <a:p>
            <a:r>
              <a:rPr lang="en-US" sz="650" dirty="0"/>
              <a:t>2 Medical Physics Resident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82828" y="4330684"/>
            <a:ext cx="1181100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Preclinical/Clinical Faculty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068087" y="4771186"/>
            <a:ext cx="11811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50" dirty="0"/>
              <a:t>5 Professor</a:t>
            </a:r>
          </a:p>
          <a:p>
            <a:r>
              <a:rPr lang="en-US" sz="650" dirty="0"/>
              <a:t>4 </a:t>
            </a:r>
            <a:r>
              <a:rPr lang="en-US" sz="650" dirty="0" err="1"/>
              <a:t>Assoc</a:t>
            </a:r>
            <a:r>
              <a:rPr lang="en-US" sz="650" dirty="0"/>
              <a:t> Professor</a:t>
            </a:r>
          </a:p>
          <a:p>
            <a:r>
              <a:rPr lang="en-US" sz="650" dirty="0"/>
              <a:t>3 </a:t>
            </a:r>
            <a:r>
              <a:rPr lang="en-US" sz="650" dirty="0" err="1"/>
              <a:t>Asst</a:t>
            </a:r>
            <a:r>
              <a:rPr lang="en-US" sz="650" dirty="0"/>
              <a:t> Professor</a:t>
            </a:r>
          </a:p>
          <a:p>
            <a:endParaRPr lang="en-US" sz="650" dirty="0"/>
          </a:p>
        </p:txBody>
      </p:sp>
      <p:sp>
        <p:nvSpPr>
          <p:cNvPr id="24" name="TextBox 23"/>
          <p:cNvSpPr txBox="1"/>
          <p:nvPr/>
        </p:nvSpPr>
        <p:spPr>
          <a:xfrm>
            <a:off x="7164476" y="4194140"/>
            <a:ext cx="1181100" cy="2308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Operations Leaders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64936" y="4486493"/>
            <a:ext cx="1447800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50" dirty="0"/>
              <a:t>1 Manager for Dosimetry &amp; Therapy</a:t>
            </a:r>
          </a:p>
          <a:p>
            <a:r>
              <a:rPr lang="en-US" sz="650" dirty="0"/>
              <a:t>1 Administrative Manager</a:t>
            </a:r>
          </a:p>
          <a:p>
            <a:r>
              <a:rPr lang="en-US" sz="650" dirty="0"/>
              <a:t>1 Nurse Manager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83805" y="4967952"/>
            <a:ext cx="1181100" cy="2308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HSROC Clinic Staff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584133" y="5221477"/>
            <a:ext cx="118110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50" dirty="0"/>
              <a:t>2 Scheduler Patient </a:t>
            </a:r>
            <a:r>
              <a:rPr lang="en-US" sz="650" dirty="0" err="1"/>
              <a:t>Svcs</a:t>
            </a:r>
            <a:endParaRPr lang="en-US" sz="650" dirty="0"/>
          </a:p>
          <a:p>
            <a:r>
              <a:rPr lang="en-US" sz="650" dirty="0"/>
              <a:t>4 Patient Encounter Spec</a:t>
            </a:r>
          </a:p>
          <a:p>
            <a:r>
              <a:rPr lang="en-US" sz="650" dirty="0"/>
              <a:t>1 Billing Compliance </a:t>
            </a:r>
            <a:r>
              <a:rPr lang="en-US" sz="650" dirty="0" err="1"/>
              <a:t>Coord</a:t>
            </a:r>
            <a:endParaRPr lang="en-US" sz="650" dirty="0"/>
          </a:p>
          <a:p>
            <a:r>
              <a:rPr lang="en-US" sz="650" dirty="0"/>
              <a:t>1 Coder Outpatient II</a:t>
            </a:r>
          </a:p>
          <a:p>
            <a:r>
              <a:rPr lang="en-US" sz="650" dirty="0"/>
              <a:t>1 Medical Records Spec</a:t>
            </a:r>
          </a:p>
          <a:p>
            <a:r>
              <a:rPr lang="en-US" sz="650" dirty="0"/>
              <a:t>5  Oncology Nurses</a:t>
            </a:r>
          </a:p>
          <a:p>
            <a:r>
              <a:rPr lang="en-US" sz="650" dirty="0"/>
              <a:t>1 Medical Case Worker</a:t>
            </a:r>
          </a:p>
          <a:p>
            <a:r>
              <a:rPr lang="en-US" sz="650" dirty="0"/>
              <a:t>2 Certified Medical </a:t>
            </a:r>
            <a:r>
              <a:rPr lang="en-US" sz="650" dirty="0" err="1"/>
              <a:t>Asst</a:t>
            </a:r>
            <a:endParaRPr lang="en-US" sz="650" dirty="0"/>
          </a:p>
          <a:p>
            <a:r>
              <a:rPr lang="en-US" sz="650" dirty="0"/>
              <a:t>1 Hospital Aide</a:t>
            </a:r>
          </a:p>
          <a:p>
            <a:r>
              <a:rPr lang="en-US" sz="650" dirty="0"/>
              <a:t>5 Medical Dosimetrists</a:t>
            </a:r>
          </a:p>
          <a:p>
            <a:r>
              <a:rPr lang="en-US" sz="650" dirty="0"/>
              <a:t>1 PRN Medical Dosimetrist</a:t>
            </a:r>
          </a:p>
          <a:p>
            <a:r>
              <a:rPr lang="en-US" sz="650" dirty="0"/>
              <a:t>1 Therapy Team Leader</a:t>
            </a:r>
          </a:p>
          <a:p>
            <a:r>
              <a:rPr lang="en-US" sz="650" dirty="0"/>
              <a:t>13 Radiation Therapist</a:t>
            </a:r>
          </a:p>
          <a:p>
            <a:r>
              <a:rPr lang="en-US" sz="650" dirty="0"/>
              <a:t>3 PRN Radiation Therapist</a:t>
            </a:r>
          </a:p>
          <a:p>
            <a:r>
              <a:rPr lang="en-US" sz="650" dirty="0"/>
              <a:t>1 Radiation Therapy </a:t>
            </a:r>
            <a:r>
              <a:rPr lang="en-US" sz="650" dirty="0" err="1"/>
              <a:t>Assit</a:t>
            </a:r>
            <a:r>
              <a:rPr lang="en-US" sz="650" dirty="0"/>
              <a:t>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35866" y="4959699"/>
            <a:ext cx="1181100" cy="2154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Acton Road Clinic Staff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335866" y="5240478"/>
            <a:ext cx="1181100" cy="1192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50" dirty="0"/>
              <a:t>1 Financial Associate</a:t>
            </a:r>
          </a:p>
          <a:p>
            <a:r>
              <a:rPr lang="en-US" sz="650" dirty="0"/>
              <a:t>1 Billing Compliance </a:t>
            </a:r>
            <a:r>
              <a:rPr lang="en-US" sz="650" dirty="0" err="1"/>
              <a:t>Coord</a:t>
            </a:r>
            <a:endParaRPr lang="en-US" sz="650" dirty="0"/>
          </a:p>
          <a:p>
            <a:r>
              <a:rPr lang="en-US" sz="650" dirty="0"/>
              <a:t>2 Patient Encounter Spec</a:t>
            </a:r>
          </a:p>
          <a:p>
            <a:r>
              <a:rPr lang="en-US" sz="650" dirty="0"/>
              <a:t>1 Medical Records Spec</a:t>
            </a:r>
          </a:p>
          <a:p>
            <a:r>
              <a:rPr lang="en-US" sz="650" dirty="0"/>
              <a:t>1 Oncology Nurse Lead</a:t>
            </a:r>
          </a:p>
          <a:p>
            <a:r>
              <a:rPr lang="en-US" sz="650" dirty="0"/>
              <a:t>1 Oncology Nurse</a:t>
            </a:r>
          </a:p>
          <a:p>
            <a:r>
              <a:rPr lang="en-US" sz="650" dirty="0"/>
              <a:t>1 Medical Dosimetrist</a:t>
            </a:r>
          </a:p>
          <a:p>
            <a:r>
              <a:rPr lang="en-US" sz="650" dirty="0"/>
              <a:t>1 Therapy Team Leader</a:t>
            </a:r>
          </a:p>
          <a:p>
            <a:r>
              <a:rPr lang="en-US" sz="650" dirty="0"/>
              <a:t>5 Radiation Therapist</a:t>
            </a:r>
          </a:p>
          <a:p>
            <a:r>
              <a:rPr lang="en-US" sz="650" dirty="0"/>
              <a:t>1 PT Radiation Therapist</a:t>
            </a:r>
          </a:p>
          <a:p>
            <a:r>
              <a:rPr lang="en-US" sz="650" dirty="0"/>
              <a:t>4 PRN Radiation Therapist</a:t>
            </a:r>
          </a:p>
        </p:txBody>
      </p:sp>
      <p:graphicFrame>
        <p:nvGraphicFramePr>
          <p:cNvPr id="74" name="Table 73"/>
          <p:cNvGraphicFramePr>
            <a:graphicFrameLocks noGrp="1"/>
          </p:cNvGraphicFramePr>
          <p:nvPr/>
        </p:nvGraphicFramePr>
        <p:xfrm>
          <a:off x="489269" y="5221477"/>
          <a:ext cx="2358117" cy="914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014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6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5420">
                <a:tc>
                  <a:txBody>
                    <a:bodyPr/>
                    <a:lstStyle/>
                    <a:p>
                      <a:r>
                        <a:rPr lang="en-US" sz="900" dirty="0"/>
                        <a:t>Key: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750" dirty="0"/>
                        <a:t>Line of Authority/Responsibility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750" dirty="0"/>
                        <a:t>Coordination of Programs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750" dirty="0"/>
                        <a:t>Daily Assignments/Responsibility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79" name="Straight Connector 78"/>
          <p:cNvCxnSpPr/>
          <p:nvPr/>
        </p:nvCxnSpPr>
        <p:spPr>
          <a:xfrm>
            <a:off x="591019" y="5562600"/>
            <a:ext cx="533400" cy="0"/>
          </a:xfrm>
          <a:prstGeom prst="line">
            <a:avLst/>
          </a:prstGeom>
          <a:ln w="158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600720" y="5791200"/>
            <a:ext cx="533400" cy="0"/>
          </a:xfrm>
          <a:prstGeom prst="line">
            <a:avLst/>
          </a:prstGeom>
          <a:ln w="15875">
            <a:solidFill>
              <a:schemeClr val="accent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602972" y="6040859"/>
            <a:ext cx="533400" cy="0"/>
          </a:xfrm>
          <a:prstGeom prst="line">
            <a:avLst/>
          </a:prstGeom>
          <a:ln w="15875">
            <a:solidFill>
              <a:schemeClr val="accent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Left Bracket 81"/>
          <p:cNvSpPr/>
          <p:nvPr/>
        </p:nvSpPr>
        <p:spPr>
          <a:xfrm>
            <a:off x="229651" y="1205036"/>
            <a:ext cx="76200" cy="1905000"/>
          </a:xfrm>
          <a:prstGeom prst="leftBracket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TextBox 82"/>
          <p:cNvSpPr txBox="1"/>
          <p:nvPr/>
        </p:nvSpPr>
        <p:spPr>
          <a:xfrm>
            <a:off x="-8551" y="1153683"/>
            <a:ext cx="2286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50" dirty="0"/>
              <a:t>CHAIR OFFICE </a:t>
            </a:r>
          </a:p>
          <a:p>
            <a:r>
              <a:rPr lang="en-US" sz="750" dirty="0"/>
              <a:t>STAFF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575613" y="4349145"/>
            <a:ext cx="1066800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dirty="0"/>
              <a:t>Research Laboratory Staff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654122" y="4750407"/>
            <a:ext cx="11811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50" dirty="0"/>
              <a:t>1 Researcher II</a:t>
            </a:r>
          </a:p>
          <a:p>
            <a:r>
              <a:rPr lang="en-US" sz="650" dirty="0"/>
              <a:t>1 Researcher III</a:t>
            </a:r>
          </a:p>
          <a:p>
            <a:r>
              <a:rPr lang="en-US" sz="650" dirty="0"/>
              <a:t>2 Researcher V</a:t>
            </a:r>
          </a:p>
          <a:p>
            <a:r>
              <a:rPr lang="en-US" sz="650" dirty="0"/>
              <a:t>2 Lab Managers</a:t>
            </a:r>
          </a:p>
        </p:txBody>
      </p:sp>
      <p:sp>
        <p:nvSpPr>
          <p:cNvPr id="127" name="Freeform 126"/>
          <p:cNvSpPr/>
          <p:nvPr/>
        </p:nvSpPr>
        <p:spPr>
          <a:xfrm>
            <a:off x="2057027" y="3481390"/>
            <a:ext cx="613006" cy="242095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dirty="0" smtClean="0"/>
              <a:t>K. </a:t>
            </a:r>
            <a:r>
              <a:rPr lang="en-US" sz="600" dirty="0"/>
              <a:t>Bishop</a:t>
            </a:r>
            <a:endParaRPr lang="en-US" sz="600" kern="1200" dirty="0"/>
          </a:p>
        </p:txBody>
      </p:sp>
      <p:sp>
        <p:nvSpPr>
          <p:cNvPr id="129" name="Freeform 128"/>
          <p:cNvSpPr/>
          <p:nvPr/>
        </p:nvSpPr>
        <p:spPr>
          <a:xfrm>
            <a:off x="438757" y="1975948"/>
            <a:ext cx="613006" cy="242095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dirty="0" smtClean="0"/>
              <a:t>E. Locklear</a:t>
            </a:r>
            <a:endParaRPr lang="en-US" sz="600" kern="1200" dirty="0"/>
          </a:p>
        </p:txBody>
      </p:sp>
      <p:sp>
        <p:nvSpPr>
          <p:cNvPr id="130" name="Freeform 129"/>
          <p:cNvSpPr/>
          <p:nvPr/>
        </p:nvSpPr>
        <p:spPr>
          <a:xfrm>
            <a:off x="1668918" y="1595219"/>
            <a:ext cx="613006" cy="242095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G. Blaylock</a:t>
            </a:r>
          </a:p>
        </p:txBody>
      </p:sp>
      <p:cxnSp>
        <p:nvCxnSpPr>
          <p:cNvPr id="141" name="Straight Connector 140"/>
          <p:cNvCxnSpPr/>
          <p:nvPr/>
        </p:nvCxnSpPr>
        <p:spPr>
          <a:xfrm flipH="1">
            <a:off x="1932960" y="1936657"/>
            <a:ext cx="330" cy="92548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68" name="Freeform 167"/>
          <p:cNvSpPr/>
          <p:nvPr/>
        </p:nvSpPr>
        <p:spPr>
          <a:xfrm>
            <a:off x="1201883" y="2736400"/>
            <a:ext cx="613006" cy="242095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C. Parsons</a:t>
            </a:r>
          </a:p>
        </p:txBody>
      </p:sp>
      <p:sp>
        <p:nvSpPr>
          <p:cNvPr id="170" name="Freeform 169"/>
          <p:cNvSpPr/>
          <p:nvPr/>
        </p:nvSpPr>
        <p:spPr>
          <a:xfrm>
            <a:off x="2018654" y="2330195"/>
            <a:ext cx="613006" cy="226481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J. Gross</a:t>
            </a:r>
          </a:p>
        </p:txBody>
      </p:sp>
      <p:sp>
        <p:nvSpPr>
          <p:cNvPr id="171" name="Freeform 170"/>
          <p:cNvSpPr/>
          <p:nvPr/>
        </p:nvSpPr>
        <p:spPr>
          <a:xfrm>
            <a:off x="1184510" y="2352631"/>
            <a:ext cx="613006" cy="242095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dirty="0"/>
              <a:t>H. Smith</a:t>
            </a:r>
            <a:endParaRPr lang="en-US" sz="600" kern="1200" dirty="0"/>
          </a:p>
        </p:txBody>
      </p:sp>
      <p:sp>
        <p:nvSpPr>
          <p:cNvPr id="173" name="Freeform 172"/>
          <p:cNvSpPr/>
          <p:nvPr/>
        </p:nvSpPr>
        <p:spPr>
          <a:xfrm>
            <a:off x="2057027" y="2741097"/>
            <a:ext cx="613006" cy="242095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S. Todd</a:t>
            </a:r>
          </a:p>
        </p:txBody>
      </p:sp>
      <p:sp>
        <p:nvSpPr>
          <p:cNvPr id="200" name="Freeform 199"/>
          <p:cNvSpPr/>
          <p:nvPr/>
        </p:nvSpPr>
        <p:spPr>
          <a:xfrm>
            <a:off x="5375076" y="1808605"/>
            <a:ext cx="624936" cy="196692"/>
          </a:xfrm>
          <a:custGeom>
            <a:avLst/>
            <a:gdLst>
              <a:gd name="connsiteX0" fmla="*/ 0 w 551705"/>
              <a:gd name="connsiteY0" fmla="*/ 0 h 105795"/>
              <a:gd name="connsiteX1" fmla="*/ 551705 w 551705"/>
              <a:gd name="connsiteY1" fmla="*/ 0 h 105795"/>
              <a:gd name="connsiteX2" fmla="*/ 551705 w 551705"/>
              <a:gd name="connsiteY2" fmla="*/ 105795 h 105795"/>
              <a:gd name="connsiteX3" fmla="*/ 0 w 551705"/>
              <a:gd name="connsiteY3" fmla="*/ 105795 h 105795"/>
              <a:gd name="connsiteX4" fmla="*/ 0 w 551705"/>
              <a:gd name="connsiteY4" fmla="*/ 0 h 1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105795">
                <a:moveTo>
                  <a:pt x="0" y="0"/>
                </a:moveTo>
                <a:lnTo>
                  <a:pt x="551705" y="0"/>
                </a:lnTo>
                <a:lnTo>
                  <a:pt x="551705" y="105795"/>
                </a:lnTo>
                <a:lnTo>
                  <a:pt x="0" y="10579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algn="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dirty="0"/>
              <a:t>Executive </a:t>
            </a:r>
            <a:r>
              <a:rPr lang="en-US" sz="600" dirty="0" err="1"/>
              <a:t>Asst</a:t>
            </a:r>
            <a:endParaRPr lang="en-US" sz="600" kern="1200" dirty="0"/>
          </a:p>
        </p:txBody>
      </p:sp>
      <p:sp>
        <p:nvSpPr>
          <p:cNvPr id="201" name="Freeform 200"/>
          <p:cNvSpPr/>
          <p:nvPr/>
        </p:nvSpPr>
        <p:spPr>
          <a:xfrm>
            <a:off x="7021051" y="1818881"/>
            <a:ext cx="705136" cy="124257"/>
          </a:xfrm>
          <a:custGeom>
            <a:avLst/>
            <a:gdLst>
              <a:gd name="connsiteX0" fmla="*/ 0 w 551705"/>
              <a:gd name="connsiteY0" fmla="*/ 0 h 105795"/>
              <a:gd name="connsiteX1" fmla="*/ 551705 w 551705"/>
              <a:gd name="connsiteY1" fmla="*/ 0 h 105795"/>
              <a:gd name="connsiteX2" fmla="*/ 551705 w 551705"/>
              <a:gd name="connsiteY2" fmla="*/ 105795 h 105795"/>
              <a:gd name="connsiteX3" fmla="*/ 0 w 551705"/>
              <a:gd name="connsiteY3" fmla="*/ 105795 h 105795"/>
              <a:gd name="connsiteX4" fmla="*/ 0 w 551705"/>
              <a:gd name="connsiteY4" fmla="*/ 0 h 1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105795">
                <a:moveTo>
                  <a:pt x="0" y="0"/>
                </a:moveTo>
                <a:lnTo>
                  <a:pt x="551705" y="0"/>
                </a:lnTo>
                <a:lnTo>
                  <a:pt x="551705" y="105795"/>
                </a:lnTo>
                <a:lnTo>
                  <a:pt x="0" y="10579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algn="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dirty="0"/>
              <a:t>Admin Support Spec</a:t>
            </a:r>
            <a:endParaRPr lang="en-US" sz="600" kern="1200" dirty="0"/>
          </a:p>
        </p:txBody>
      </p:sp>
      <p:sp>
        <p:nvSpPr>
          <p:cNvPr id="202" name="Freeform 201"/>
          <p:cNvSpPr/>
          <p:nvPr/>
        </p:nvSpPr>
        <p:spPr>
          <a:xfrm>
            <a:off x="6370271" y="1835896"/>
            <a:ext cx="572403" cy="110140"/>
          </a:xfrm>
          <a:custGeom>
            <a:avLst/>
            <a:gdLst>
              <a:gd name="connsiteX0" fmla="*/ 0 w 551705"/>
              <a:gd name="connsiteY0" fmla="*/ 0 h 105795"/>
              <a:gd name="connsiteX1" fmla="*/ 551705 w 551705"/>
              <a:gd name="connsiteY1" fmla="*/ 0 h 105795"/>
              <a:gd name="connsiteX2" fmla="*/ 551705 w 551705"/>
              <a:gd name="connsiteY2" fmla="*/ 105795 h 105795"/>
              <a:gd name="connsiteX3" fmla="*/ 0 w 551705"/>
              <a:gd name="connsiteY3" fmla="*/ 105795 h 105795"/>
              <a:gd name="connsiteX4" fmla="*/ 0 w 551705"/>
              <a:gd name="connsiteY4" fmla="*/ 0 h 1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105795">
                <a:moveTo>
                  <a:pt x="0" y="0"/>
                </a:moveTo>
                <a:lnTo>
                  <a:pt x="551705" y="0"/>
                </a:lnTo>
                <a:lnTo>
                  <a:pt x="551705" y="105795"/>
                </a:lnTo>
                <a:lnTo>
                  <a:pt x="0" y="10579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algn="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Comm</a:t>
            </a:r>
            <a:r>
              <a:rPr lang="en-US" sz="600" dirty="0"/>
              <a:t>. </a:t>
            </a:r>
            <a:r>
              <a:rPr lang="en-US" sz="600" kern="1200" dirty="0"/>
              <a:t>Specialist</a:t>
            </a:r>
          </a:p>
        </p:txBody>
      </p:sp>
      <p:sp>
        <p:nvSpPr>
          <p:cNvPr id="207" name="Freeform 206"/>
          <p:cNvSpPr/>
          <p:nvPr/>
        </p:nvSpPr>
        <p:spPr>
          <a:xfrm>
            <a:off x="2034708" y="3680843"/>
            <a:ext cx="635325" cy="289004"/>
          </a:xfrm>
          <a:custGeom>
            <a:avLst/>
            <a:gdLst>
              <a:gd name="connsiteX0" fmla="*/ 0 w 551705"/>
              <a:gd name="connsiteY0" fmla="*/ 0 h 105795"/>
              <a:gd name="connsiteX1" fmla="*/ 551705 w 551705"/>
              <a:gd name="connsiteY1" fmla="*/ 0 h 105795"/>
              <a:gd name="connsiteX2" fmla="*/ 551705 w 551705"/>
              <a:gd name="connsiteY2" fmla="*/ 105795 h 105795"/>
              <a:gd name="connsiteX3" fmla="*/ 0 w 551705"/>
              <a:gd name="connsiteY3" fmla="*/ 105795 h 105795"/>
              <a:gd name="connsiteX4" fmla="*/ 0 w 551705"/>
              <a:gd name="connsiteY4" fmla="*/ 0 h 1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105795">
                <a:moveTo>
                  <a:pt x="0" y="0"/>
                </a:moveTo>
                <a:lnTo>
                  <a:pt x="551705" y="0"/>
                </a:lnTo>
                <a:lnTo>
                  <a:pt x="551705" y="105795"/>
                </a:lnTo>
                <a:lnTo>
                  <a:pt x="0" y="10579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dirty="0"/>
              <a:t>Program Coordinator (Physics)</a:t>
            </a:r>
            <a:endParaRPr lang="en-US" sz="600" kern="1200" dirty="0"/>
          </a:p>
        </p:txBody>
      </p:sp>
      <p:sp>
        <p:nvSpPr>
          <p:cNvPr id="209" name="Freeform 208"/>
          <p:cNvSpPr/>
          <p:nvPr/>
        </p:nvSpPr>
        <p:spPr>
          <a:xfrm>
            <a:off x="1752860" y="1754392"/>
            <a:ext cx="533635" cy="165284"/>
          </a:xfrm>
          <a:custGeom>
            <a:avLst/>
            <a:gdLst>
              <a:gd name="connsiteX0" fmla="*/ 0 w 551705"/>
              <a:gd name="connsiteY0" fmla="*/ 0 h 105795"/>
              <a:gd name="connsiteX1" fmla="*/ 551705 w 551705"/>
              <a:gd name="connsiteY1" fmla="*/ 0 h 105795"/>
              <a:gd name="connsiteX2" fmla="*/ 551705 w 551705"/>
              <a:gd name="connsiteY2" fmla="*/ 105795 h 105795"/>
              <a:gd name="connsiteX3" fmla="*/ 0 w 551705"/>
              <a:gd name="connsiteY3" fmla="*/ 105795 h 105795"/>
              <a:gd name="connsiteX4" fmla="*/ 0 w 551705"/>
              <a:gd name="connsiteY4" fmla="*/ 0 h 1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105795">
                <a:moveTo>
                  <a:pt x="0" y="0"/>
                </a:moveTo>
                <a:lnTo>
                  <a:pt x="551705" y="0"/>
                </a:lnTo>
                <a:lnTo>
                  <a:pt x="551705" y="105795"/>
                </a:lnTo>
                <a:lnTo>
                  <a:pt x="0" y="10579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algn="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Directo</a:t>
            </a:r>
            <a:r>
              <a:rPr lang="en-US" sz="600" dirty="0"/>
              <a:t>r of </a:t>
            </a:r>
            <a:r>
              <a:rPr lang="en-US" sz="600" dirty="0" err="1"/>
              <a:t>Clin</a:t>
            </a:r>
            <a:r>
              <a:rPr lang="en-US" sz="600" dirty="0"/>
              <a:t> Operations</a:t>
            </a:r>
            <a:endParaRPr lang="en-US" sz="600" kern="1200" dirty="0"/>
          </a:p>
        </p:txBody>
      </p:sp>
      <p:cxnSp>
        <p:nvCxnSpPr>
          <p:cNvPr id="222" name="Straight Connector 221"/>
          <p:cNvCxnSpPr/>
          <p:nvPr/>
        </p:nvCxnSpPr>
        <p:spPr>
          <a:xfrm>
            <a:off x="7222459" y="1460598"/>
            <a:ext cx="1656" cy="9368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23" name="Straight Connector 222"/>
          <p:cNvCxnSpPr/>
          <p:nvPr/>
        </p:nvCxnSpPr>
        <p:spPr>
          <a:xfrm>
            <a:off x="6474305" y="1453573"/>
            <a:ext cx="1656" cy="9368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24" name="Straight Connector 223"/>
          <p:cNvCxnSpPr/>
          <p:nvPr/>
        </p:nvCxnSpPr>
        <p:spPr>
          <a:xfrm>
            <a:off x="5641926" y="1469722"/>
            <a:ext cx="1656" cy="9368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32" name="Straight Connector 231"/>
          <p:cNvCxnSpPr/>
          <p:nvPr/>
        </p:nvCxnSpPr>
        <p:spPr>
          <a:xfrm flipH="1">
            <a:off x="488083" y="1416780"/>
            <a:ext cx="1186" cy="13959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44" name="Freeform 243"/>
          <p:cNvSpPr/>
          <p:nvPr/>
        </p:nvSpPr>
        <p:spPr>
          <a:xfrm>
            <a:off x="2039782" y="2914463"/>
            <a:ext cx="630251" cy="96330"/>
          </a:xfrm>
          <a:custGeom>
            <a:avLst/>
            <a:gdLst>
              <a:gd name="connsiteX0" fmla="*/ 0 w 551705"/>
              <a:gd name="connsiteY0" fmla="*/ 0 h 105795"/>
              <a:gd name="connsiteX1" fmla="*/ 551705 w 551705"/>
              <a:gd name="connsiteY1" fmla="*/ 0 h 105795"/>
              <a:gd name="connsiteX2" fmla="*/ 551705 w 551705"/>
              <a:gd name="connsiteY2" fmla="*/ 105795 h 105795"/>
              <a:gd name="connsiteX3" fmla="*/ 0 w 551705"/>
              <a:gd name="connsiteY3" fmla="*/ 105795 h 105795"/>
              <a:gd name="connsiteX4" fmla="*/ 0 w 551705"/>
              <a:gd name="connsiteY4" fmla="*/ 0 h 1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105795">
                <a:moveTo>
                  <a:pt x="0" y="0"/>
                </a:moveTo>
                <a:lnTo>
                  <a:pt x="551705" y="0"/>
                </a:lnTo>
                <a:lnTo>
                  <a:pt x="551705" y="105795"/>
                </a:lnTo>
                <a:lnTo>
                  <a:pt x="0" y="10579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algn="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Program Manager</a:t>
            </a:r>
          </a:p>
        </p:txBody>
      </p:sp>
      <p:sp>
        <p:nvSpPr>
          <p:cNvPr id="245" name="Freeform 244"/>
          <p:cNvSpPr/>
          <p:nvPr/>
        </p:nvSpPr>
        <p:spPr>
          <a:xfrm>
            <a:off x="2050686" y="2528796"/>
            <a:ext cx="590999" cy="105376"/>
          </a:xfrm>
          <a:custGeom>
            <a:avLst/>
            <a:gdLst>
              <a:gd name="connsiteX0" fmla="*/ 0 w 551705"/>
              <a:gd name="connsiteY0" fmla="*/ 0 h 105795"/>
              <a:gd name="connsiteX1" fmla="*/ 551705 w 551705"/>
              <a:gd name="connsiteY1" fmla="*/ 0 h 105795"/>
              <a:gd name="connsiteX2" fmla="*/ 551705 w 551705"/>
              <a:gd name="connsiteY2" fmla="*/ 105795 h 105795"/>
              <a:gd name="connsiteX3" fmla="*/ 0 w 551705"/>
              <a:gd name="connsiteY3" fmla="*/ 105795 h 105795"/>
              <a:gd name="connsiteX4" fmla="*/ 0 w 551705"/>
              <a:gd name="connsiteY4" fmla="*/ 0 h 1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105795">
                <a:moveTo>
                  <a:pt x="0" y="0"/>
                </a:moveTo>
                <a:lnTo>
                  <a:pt x="551705" y="0"/>
                </a:lnTo>
                <a:lnTo>
                  <a:pt x="551705" y="105795"/>
                </a:lnTo>
                <a:lnTo>
                  <a:pt x="0" y="10579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algn="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Nurse Manager</a:t>
            </a:r>
          </a:p>
        </p:txBody>
      </p:sp>
      <p:sp>
        <p:nvSpPr>
          <p:cNvPr id="246" name="Freeform 245"/>
          <p:cNvSpPr/>
          <p:nvPr/>
        </p:nvSpPr>
        <p:spPr>
          <a:xfrm>
            <a:off x="1194601" y="2525734"/>
            <a:ext cx="608979" cy="135657"/>
          </a:xfrm>
          <a:custGeom>
            <a:avLst/>
            <a:gdLst>
              <a:gd name="connsiteX0" fmla="*/ 0 w 551705"/>
              <a:gd name="connsiteY0" fmla="*/ 0 h 105795"/>
              <a:gd name="connsiteX1" fmla="*/ 551705 w 551705"/>
              <a:gd name="connsiteY1" fmla="*/ 0 h 105795"/>
              <a:gd name="connsiteX2" fmla="*/ 551705 w 551705"/>
              <a:gd name="connsiteY2" fmla="*/ 105795 h 105795"/>
              <a:gd name="connsiteX3" fmla="*/ 0 w 551705"/>
              <a:gd name="connsiteY3" fmla="*/ 105795 h 105795"/>
              <a:gd name="connsiteX4" fmla="*/ 0 w 551705"/>
              <a:gd name="connsiteY4" fmla="*/ 0 h 1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105795">
                <a:moveTo>
                  <a:pt x="0" y="0"/>
                </a:moveTo>
                <a:lnTo>
                  <a:pt x="551705" y="0"/>
                </a:lnTo>
                <a:lnTo>
                  <a:pt x="551705" y="105795"/>
                </a:lnTo>
                <a:lnTo>
                  <a:pt x="0" y="10579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algn="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500" kern="1200" dirty="0"/>
              <a:t>Manager, Dosimetry &amp; Therapy</a:t>
            </a:r>
          </a:p>
        </p:txBody>
      </p:sp>
      <p:sp>
        <p:nvSpPr>
          <p:cNvPr id="247" name="Freeform 246"/>
          <p:cNvSpPr/>
          <p:nvPr/>
        </p:nvSpPr>
        <p:spPr>
          <a:xfrm>
            <a:off x="1245811" y="2927562"/>
            <a:ext cx="551705" cy="105795"/>
          </a:xfrm>
          <a:custGeom>
            <a:avLst/>
            <a:gdLst>
              <a:gd name="connsiteX0" fmla="*/ 0 w 551705"/>
              <a:gd name="connsiteY0" fmla="*/ 0 h 105795"/>
              <a:gd name="connsiteX1" fmla="*/ 551705 w 551705"/>
              <a:gd name="connsiteY1" fmla="*/ 0 h 105795"/>
              <a:gd name="connsiteX2" fmla="*/ 551705 w 551705"/>
              <a:gd name="connsiteY2" fmla="*/ 105795 h 105795"/>
              <a:gd name="connsiteX3" fmla="*/ 0 w 551705"/>
              <a:gd name="connsiteY3" fmla="*/ 105795 h 105795"/>
              <a:gd name="connsiteX4" fmla="*/ 0 w 551705"/>
              <a:gd name="connsiteY4" fmla="*/ 0 h 1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105795">
                <a:moveTo>
                  <a:pt x="0" y="0"/>
                </a:moveTo>
                <a:lnTo>
                  <a:pt x="551705" y="0"/>
                </a:lnTo>
                <a:lnTo>
                  <a:pt x="551705" y="105795"/>
                </a:lnTo>
                <a:lnTo>
                  <a:pt x="0" y="10579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algn="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Admin Manager</a:t>
            </a:r>
          </a:p>
        </p:txBody>
      </p:sp>
      <p:cxnSp>
        <p:nvCxnSpPr>
          <p:cNvPr id="255" name="Straight Connector 254"/>
          <p:cNvCxnSpPr/>
          <p:nvPr/>
        </p:nvCxnSpPr>
        <p:spPr>
          <a:xfrm>
            <a:off x="1813010" y="2461211"/>
            <a:ext cx="98177" cy="1136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56" name="Straight Connector 255"/>
          <p:cNvCxnSpPr/>
          <p:nvPr/>
        </p:nvCxnSpPr>
        <p:spPr>
          <a:xfrm flipV="1">
            <a:off x="1955063" y="2456659"/>
            <a:ext cx="49258" cy="9011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57" name="Straight Connector 256"/>
          <p:cNvCxnSpPr/>
          <p:nvPr/>
        </p:nvCxnSpPr>
        <p:spPr>
          <a:xfrm>
            <a:off x="1828699" y="2833726"/>
            <a:ext cx="98177" cy="1136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02" name="Straight Connector 301"/>
          <p:cNvCxnSpPr/>
          <p:nvPr/>
        </p:nvCxnSpPr>
        <p:spPr>
          <a:xfrm>
            <a:off x="4339665" y="1285665"/>
            <a:ext cx="1656" cy="131115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18" name="Straight Connector 317"/>
          <p:cNvCxnSpPr/>
          <p:nvPr/>
        </p:nvCxnSpPr>
        <p:spPr>
          <a:xfrm>
            <a:off x="1939783" y="2832350"/>
            <a:ext cx="98177" cy="1136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321" name="Freeform 320"/>
          <p:cNvSpPr/>
          <p:nvPr/>
        </p:nvSpPr>
        <p:spPr>
          <a:xfrm>
            <a:off x="519254" y="2173650"/>
            <a:ext cx="551705" cy="105795"/>
          </a:xfrm>
          <a:custGeom>
            <a:avLst/>
            <a:gdLst>
              <a:gd name="connsiteX0" fmla="*/ 0 w 551705"/>
              <a:gd name="connsiteY0" fmla="*/ 0 h 105795"/>
              <a:gd name="connsiteX1" fmla="*/ 551705 w 551705"/>
              <a:gd name="connsiteY1" fmla="*/ 0 h 105795"/>
              <a:gd name="connsiteX2" fmla="*/ 551705 w 551705"/>
              <a:gd name="connsiteY2" fmla="*/ 105795 h 105795"/>
              <a:gd name="connsiteX3" fmla="*/ 0 w 551705"/>
              <a:gd name="connsiteY3" fmla="*/ 105795 h 105795"/>
              <a:gd name="connsiteX4" fmla="*/ 0 w 551705"/>
              <a:gd name="connsiteY4" fmla="*/ 0 h 1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105795">
                <a:moveTo>
                  <a:pt x="0" y="0"/>
                </a:moveTo>
                <a:lnTo>
                  <a:pt x="551705" y="0"/>
                </a:lnTo>
                <a:lnTo>
                  <a:pt x="551705" y="105795"/>
                </a:lnTo>
                <a:lnTo>
                  <a:pt x="0" y="10579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algn="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Business Officer</a:t>
            </a:r>
          </a:p>
        </p:txBody>
      </p:sp>
      <p:cxnSp>
        <p:nvCxnSpPr>
          <p:cNvPr id="327" name="Straight Connector 326"/>
          <p:cNvCxnSpPr/>
          <p:nvPr/>
        </p:nvCxnSpPr>
        <p:spPr>
          <a:xfrm>
            <a:off x="312484" y="1829168"/>
            <a:ext cx="2980" cy="28630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353" name="TextBox 352"/>
          <p:cNvSpPr txBox="1"/>
          <p:nvPr/>
        </p:nvSpPr>
        <p:spPr>
          <a:xfrm>
            <a:off x="7818792" y="50037"/>
            <a:ext cx="12490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Revised - 2/2025</a:t>
            </a:r>
          </a:p>
        </p:txBody>
      </p:sp>
      <p:cxnSp>
        <p:nvCxnSpPr>
          <p:cNvPr id="124" name="Straight Connector 123"/>
          <p:cNvCxnSpPr>
            <a:endCxn id="52" idx="3"/>
          </p:cNvCxnSpPr>
          <p:nvPr/>
        </p:nvCxnSpPr>
        <p:spPr>
          <a:xfrm flipV="1">
            <a:off x="4286435" y="649012"/>
            <a:ext cx="3780359" cy="5617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38" name="Freeform 137"/>
          <p:cNvSpPr/>
          <p:nvPr/>
        </p:nvSpPr>
        <p:spPr>
          <a:xfrm>
            <a:off x="323551" y="1571725"/>
            <a:ext cx="626983" cy="242095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J. </a:t>
            </a:r>
            <a:r>
              <a:rPr lang="en-US" sz="600" dirty="0"/>
              <a:t>Slatsky</a:t>
            </a:r>
            <a:endParaRPr lang="en-US" sz="600" kern="1200" dirty="0"/>
          </a:p>
        </p:txBody>
      </p:sp>
      <p:sp>
        <p:nvSpPr>
          <p:cNvPr id="139" name="Freeform 138"/>
          <p:cNvSpPr/>
          <p:nvPr/>
        </p:nvSpPr>
        <p:spPr>
          <a:xfrm>
            <a:off x="334773" y="1752346"/>
            <a:ext cx="615761" cy="97092"/>
          </a:xfrm>
          <a:custGeom>
            <a:avLst/>
            <a:gdLst>
              <a:gd name="connsiteX0" fmla="*/ 0 w 551705"/>
              <a:gd name="connsiteY0" fmla="*/ 0 h 105795"/>
              <a:gd name="connsiteX1" fmla="*/ 551705 w 551705"/>
              <a:gd name="connsiteY1" fmla="*/ 0 h 105795"/>
              <a:gd name="connsiteX2" fmla="*/ 551705 w 551705"/>
              <a:gd name="connsiteY2" fmla="*/ 105795 h 105795"/>
              <a:gd name="connsiteX3" fmla="*/ 0 w 551705"/>
              <a:gd name="connsiteY3" fmla="*/ 105795 h 105795"/>
              <a:gd name="connsiteX4" fmla="*/ 0 w 551705"/>
              <a:gd name="connsiteY4" fmla="*/ 0 h 1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105795">
                <a:moveTo>
                  <a:pt x="0" y="0"/>
                </a:moveTo>
                <a:lnTo>
                  <a:pt x="551705" y="0"/>
                </a:lnTo>
                <a:lnTo>
                  <a:pt x="551705" y="105795"/>
                </a:lnTo>
                <a:lnTo>
                  <a:pt x="0" y="10579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algn="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Financial Officer III</a:t>
            </a:r>
          </a:p>
        </p:txBody>
      </p:sp>
      <p:cxnSp>
        <p:nvCxnSpPr>
          <p:cNvPr id="140" name="Straight Connector 139"/>
          <p:cNvCxnSpPr/>
          <p:nvPr/>
        </p:nvCxnSpPr>
        <p:spPr>
          <a:xfrm>
            <a:off x="334773" y="2112228"/>
            <a:ext cx="97484" cy="0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44" name="Freeform 143"/>
          <p:cNvSpPr/>
          <p:nvPr/>
        </p:nvSpPr>
        <p:spPr>
          <a:xfrm>
            <a:off x="2057600" y="3147149"/>
            <a:ext cx="661993" cy="208827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dirty="0"/>
              <a:t>6 Office Associate II</a:t>
            </a:r>
          </a:p>
        </p:txBody>
      </p:sp>
      <p:cxnSp>
        <p:nvCxnSpPr>
          <p:cNvPr id="145" name="Straight Connector 144"/>
          <p:cNvCxnSpPr/>
          <p:nvPr/>
        </p:nvCxnSpPr>
        <p:spPr>
          <a:xfrm>
            <a:off x="2367572" y="3021769"/>
            <a:ext cx="1656" cy="9368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59" name="Straight Connector 158"/>
          <p:cNvCxnSpPr>
            <a:stCxn id="53" idx="3"/>
          </p:cNvCxnSpPr>
          <p:nvPr/>
        </p:nvCxnSpPr>
        <p:spPr>
          <a:xfrm>
            <a:off x="8054838" y="785954"/>
            <a:ext cx="0" cy="1226019"/>
          </a:xfrm>
          <a:prstGeom prst="line">
            <a:avLst/>
          </a:prstGeom>
          <a:ln w="15875">
            <a:solidFill>
              <a:schemeClr val="accent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>
            <a:stCxn id="200" idx="2"/>
          </p:cNvCxnSpPr>
          <p:nvPr/>
        </p:nvCxnSpPr>
        <p:spPr>
          <a:xfrm>
            <a:off x="6000012" y="2005297"/>
            <a:ext cx="1990402" cy="1803"/>
          </a:xfrm>
          <a:prstGeom prst="line">
            <a:avLst/>
          </a:prstGeom>
          <a:ln w="15875">
            <a:solidFill>
              <a:schemeClr val="accent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/>
          <p:cNvCxnSpPr/>
          <p:nvPr/>
        </p:nvCxnSpPr>
        <p:spPr>
          <a:xfrm>
            <a:off x="493054" y="1421880"/>
            <a:ext cx="6744077" cy="10404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64" name="Straight Connector 263"/>
          <p:cNvCxnSpPr/>
          <p:nvPr/>
        </p:nvCxnSpPr>
        <p:spPr>
          <a:xfrm>
            <a:off x="1967995" y="1478237"/>
            <a:ext cx="1656" cy="9368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65" name="Straight Connector 264"/>
          <p:cNvCxnSpPr/>
          <p:nvPr/>
        </p:nvCxnSpPr>
        <p:spPr>
          <a:xfrm>
            <a:off x="2346785" y="3351681"/>
            <a:ext cx="1656" cy="9368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411268" y="793784"/>
            <a:ext cx="21754" cy="1267462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3581400" y="2051376"/>
            <a:ext cx="4851621" cy="987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Freeform 133"/>
          <p:cNvSpPr/>
          <p:nvPr/>
        </p:nvSpPr>
        <p:spPr>
          <a:xfrm>
            <a:off x="3734231" y="2765568"/>
            <a:ext cx="613006" cy="317387"/>
          </a:xfrm>
          <a:custGeom>
            <a:avLst/>
            <a:gdLst>
              <a:gd name="connsiteX0" fmla="*/ 0 w 613006"/>
              <a:gd name="connsiteY0" fmla="*/ 0 h 317387"/>
              <a:gd name="connsiteX1" fmla="*/ 613006 w 613006"/>
              <a:gd name="connsiteY1" fmla="*/ 0 h 317387"/>
              <a:gd name="connsiteX2" fmla="*/ 613006 w 613006"/>
              <a:gd name="connsiteY2" fmla="*/ 317387 h 317387"/>
              <a:gd name="connsiteX3" fmla="*/ 0 w 613006"/>
              <a:gd name="connsiteY3" fmla="*/ 317387 h 317387"/>
              <a:gd name="connsiteX4" fmla="*/ 0 w 613006"/>
              <a:gd name="connsiteY4" fmla="*/ 0 h 317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317387">
                <a:moveTo>
                  <a:pt x="0" y="0"/>
                </a:moveTo>
                <a:lnTo>
                  <a:pt x="613006" y="0"/>
                </a:lnTo>
                <a:lnTo>
                  <a:pt x="613006" y="317387"/>
                </a:lnTo>
                <a:lnTo>
                  <a:pt x="0" y="317387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dirty="0"/>
              <a:t>A. Kole</a:t>
            </a:r>
            <a:r>
              <a:rPr lang="en-US" sz="600" kern="1200" dirty="0"/>
              <a:t>, MD, PhD</a:t>
            </a:r>
          </a:p>
        </p:txBody>
      </p:sp>
      <p:sp>
        <p:nvSpPr>
          <p:cNvPr id="135" name="Freeform 134"/>
          <p:cNvSpPr/>
          <p:nvPr/>
        </p:nvSpPr>
        <p:spPr>
          <a:xfrm>
            <a:off x="3783791" y="3022731"/>
            <a:ext cx="551705" cy="220746"/>
          </a:xfrm>
          <a:custGeom>
            <a:avLst/>
            <a:gdLst>
              <a:gd name="connsiteX0" fmla="*/ 0 w 551705"/>
              <a:gd name="connsiteY0" fmla="*/ 0 h 220746"/>
              <a:gd name="connsiteX1" fmla="*/ 551705 w 551705"/>
              <a:gd name="connsiteY1" fmla="*/ 0 h 220746"/>
              <a:gd name="connsiteX2" fmla="*/ 551705 w 551705"/>
              <a:gd name="connsiteY2" fmla="*/ 220746 h 220746"/>
              <a:gd name="connsiteX3" fmla="*/ 0 w 551705"/>
              <a:gd name="connsiteY3" fmla="*/ 220746 h 220746"/>
              <a:gd name="connsiteX4" fmla="*/ 0 w 551705"/>
              <a:gd name="connsiteY4" fmla="*/ 0 h 220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220746">
                <a:moveTo>
                  <a:pt x="0" y="0"/>
                </a:moveTo>
                <a:lnTo>
                  <a:pt x="551705" y="0"/>
                </a:lnTo>
                <a:lnTo>
                  <a:pt x="551705" y="220746"/>
                </a:lnTo>
                <a:lnTo>
                  <a:pt x="0" y="220746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700" tIns="3175" rIns="12700" bIns="3175" numCol="1" spcCol="1270" anchor="ctr" anchorCtr="0">
            <a:noAutofit/>
          </a:bodyPr>
          <a:lstStyle/>
          <a:p>
            <a:pPr lvl="0" algn="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500" kern="1200" dirty="0"/>
              <a:t>Med Dir Proton</a:t>
            </a:r>
          </a:p>
        </p:txBody>
      </p:sp>
      <p:sp>
        <p:nvSpPr>
          <p:cNvPr id="136" name="Freeform 135"/>
          <p:cNvSpPr/>
          <p:nvPr/>
        </p:nvSpPr>
        <p:spPr>
          <a:xfrm>
            <a:off x="3761584" y="3813754"/>
            <a:ext cx="613006" cy="199246"/>
          </a:xfrm>
          <a:custGeom>
            <a:avLst/>
            <a:gdLst>
              <a:gd name="connsiteX0" fmla="*/ 0 w 613006"/>
              <a:gd name="connsiteY0" fmla="*/ 0 h 317387"/>
              <a:gd name="connsiteX1" fmla="*/ 613006 w 613006"/>
              <a:gd name="connsiteY1" fmla="*/ 0 h 317387"/>
              <a:gd name="connsiteX2" fmla="*/ 613006 w 613006"/>
              <a:gd name="connsiteY2" fmla="*/ 317387 h 317387"/>
              <a:gd name="connsiteX3" fmla="*/ 0 w 613006"/>
              <a:gd name="connsiteY3" fmla="*/ 317387 h 317387"/>
              <a:gd name="connsiteX4" fmla="*/ 0 w 613006"/>
              <a:gd name="connsiteY4" fmla="*/ 0 h 317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317387">
                <a:moveTo>
                  <a:pt x="0" y="0"/>
                </a:moveTo>
                <a:lnTo>
                  <a:pt x="613006" y="0"/>
                </a:lnTo>
                <a:lnTo>
                  <a:pt x="613006" y="317387"/>
                </a:lnTo>
                <a:lnTo>
                  <a:pt x="0" y="317387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S. Marcrom, MD</a:t>
            </a:r>
          </a:p>
        </p:txBody>
      </p:sp>
      <p:sp>
        <p:nvSpPr>
          <p:cNvPr id="137" name="Freeform 136"/>
          <p:cNvSpPr/>
          <p:nvPr/>
        </p:nvSpPr>
        <p:spPr>
          <a:xfrm>
            <a:off x="3783791" y="3972464"/>
            <a:ext cx="551705" cy="221676"/>
          </a:xfrm>
          <a:custGeom>
            <a:avLst/>
            <a:gdLst>
              <a:gd name="connsiteX0" fmla="*/ 0 w 551705"/>
              <a:gd name="connsiteY0" fmla="*/ 0 h 221676"/>
              <a:gd name="connsiteX1" fmla="*/ 551705 w 551705"/>
              <a:gd name="connsiteY1" fmla="*/ 0 h 221676"/>
              <a:gd name="connsiteX2" fmla="*/ 551705 w 551705"/>
              <a:gd name="connsiteY2" fmla="*/ 221676 h 221676"/>
              <a:gd name="connsiteX3" fmla="*/ 0 w 551705"/>
              <a:gd name="connsiteY3" fmla="*/ 221676 h 221676"/>
              <a:gd name="connsiteX4" fmla="*/ 0 w 551705"/>
              <a:gd name="connsiteY4" fmla="*/ 0 h 221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221676">
                <a:moveTo>
                  <a:pt x="0" y="0"/>
                </a:moveTo>
                <a:lnTo>
                  <a:pt x="551705" y="0"/>
                </a:lnTo>
                <a:lnTo>
                  <a:pt x="551705" y="221676"/>
                </a:lnTo>
                <a:lnTo>
                  <a:pt x="0" y="221676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algn="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Med Dir </a:t>
            </a:r>
            <a:r>
              <a:rPr lang="en-US" sz="600" dirty="0" err="1"/>
              <a:t>Brachy</a:t>
            </a:r>
            <a:endParaRPr lang="en-US" sz="600" kern="1200" dirty="0"/>
          </a:p>
        </p:txBody>
      </p:sp>
      <p:sp>
        <p:nvSpPr>
          <p:cNvPr id="142" name="Freeform 141"/>
          <p:cNvSpPr/>
          <p:nvPr/>
        </p:nvSpPr>
        <p:spPr>
          <a:xfrm>
            <a:off x="7113181" y="1581418"/>
            <a:ext cx="613006" cy="242095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dirty="0"/>
              <a:t>O. McDaniel</a:t>
            </a:r>
            <a:endParaRPr lang="en-US" sz="600" kern="1200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5139350" y="1817265"/>
            <a:ext cx="0" cy="828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Straight Connector 229"/>
          <p:cNvCxnSpPr/>
          <p:nvPr/>
        </p:nvCxnSpPr>
        <p:spPr>
          <a:xfrm>
            <a:off x="3581400" y="2061246"/>
            <a:ext cx="0" cy="648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/>
          <p:cNvCxnSpPr/>
          <p:nvPr/>
        </p:nvCxnSpPr>
        <p:spPr>
          <a:xfrm flipV="1">
            <a:off x="4592938" y="2061246"/>
            <a:ext cx="0" cy="166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/>
          <p:cNvCxnSpPr/>
          <p:nvPr/>
        </p:nvCxnSpPr>
        <p:spPr>
          <a:xfrm>
            <a:off x="3581400" y="2049477"/>
            <a:ext cx="0" cy="76615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55" name="Straight Connector 154"/>
          <p:cNvCxnSpPr/>
          <p:nvPr/>
        </p:nvCxnSpPr>
        <p:spPr>
          <a:xfrm>
            <a:off x="4592938" y="2049477"/>
            <a:ext cx="0" cy="7661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58" name="Straight Connector 157"/>
          <p:cNvCxnSpPr/>
          <p:nvPr/>
        </p:nvCxnSpPr>
        <p:spPr>
          <a:xfrm>
            <a:off x="5753099" y="2073651"/>
            <a:ext cx="0" cy="3857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61" name="Straight Connector 160"/>
          <p:cNvCxnSpPr/>
          <p:nvPr/>
        </p:nvCxnSpPr>
        <p:spPr>
          <a:xfrm>
            <a:off x="6553200" y="2051376"/>
            <a:ext cx="0" cy="7471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64" name="Straight Connector 163"/>
          <p:cNvCxnSpPr/>
          <p:nvPr/>
        </p:nvCxnSpPr>
        <p:spPr>
          <a:xfrm>
            <a:off x="7543800" y="2061246"/>
            <a:ext cx="0" cy="6484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69" name="Straight Connector 168"/>
          <p:cNvCxnSpPr/>
          <p:nvPr/>
        </p:nvCxnSpPr>
        <p:spPr>
          <a:xfrm>
            <a:off x="3581400" y="2630670"/>
            <a:ext cx="0" cy="148956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72" name="Straight Connector 171"/>
          <p:cNvCxnSpPr/>
          <p:nvPr/>
        </p:nvCxnSpPr>
        <p:spPr>
          <a:xfrm flipH="1">
            <a:off x="3523064" y="2983192"/>
            <a:ext cx="211167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74" name="Straight Connector 173"/>
          <p:cNvCxnSpPr/>
          <p:nvPr/>
        </p:nvCxnSpPr>
        <p:spPr>
          <a:xfrm flipH="1">
            <a:off x="3523064" y="3495059"/>
            <a:ext cx="211167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75" name="Straight Connector 174"/>
          <p:cNvCxnSpPr/>
          <p:nvPr/>
        </p:nvCxnSpPr>
        <p:spPr>
          <a:xfrm flipH="1">
            <a:off x="3550417" y="3962323"/>
            <a:ext cx="211167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77" name="Straight Connector 176"/>
          <p:cNvCxnSpPr>
            <a:endCxn id="65" idx="3"/>
          </p:cNvCxnSpPr>
          <p:nvPr/>
        </p:nvCxnSpPr>
        <p:spPr>
          <a:xfrm flipV="1">
            <a:off x="3588197" y="2674317"/>
            <a:ext cx="758485" cy="5491"/>
          </a:xfrm>
          <a:prstGeom prst="line">
            <a:avLst/>
          </a:prstGeom>
          <a:ln w="15875">
            <a:solidFill>
              <a:schemeClr val="accent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/>
          <p:cNvCxnSpPr/>
          <p:nvPr/>
        </p:nvCxnSpPr>
        <p:spPr>
          <a:xfrm flipV="1">
            <a:off x="4298779" y="678706"/>
            <a:ext cx="0" cy="13844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2870740" y="1460598"/>
            <a:ext cx="9964" cy="66549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12" name="Freeform 111"/>
          <p:cNvSpPr/>
          <p:nvPr/>
        </p:nvSpPr>
        <p:spPr>
          <a:xfrm>
            <a:off x="2674247" y="1625440"/>
            <a:ext cx="613006" cy="242095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A. Clark</a:t>
            </a:r>
          </a:p>
        </p:txBody>
      </p:sp>
      <p:sp>
        <p:nvSpPr>
          <p:cNvPr id="114" name="Freeform 113"/>
          <p:cNvSpPr/>
          <p:nvPr/>
        </p:nvSpPr>
        <p:spPr>
          <a:xfrm>
            <a:off x="2735861" y="1805033"/>
            <a:ext cx="533635" cy="165284"/>
          </a:xfrm>
          <a:custGeom>
            <a:avLst/>
            <a:gdLst>
              <a:gd name="connsiteX0" fmla="*/ 0 w 551705"/>
              <a:gd name="connsiteY0" fmla="*/ 0 h 105795"/>
              <a:gd name="connsiteX1" fmla="*/ 551705 w 551705"/>
              <a:gd name="connsiteY1" fmla="*/ 0 h 105795"/>
              <a:gd name="connsiteX2" fmla="*/ 551705 w 551705"/>
              <a:gd name="connsiteY2" fmla="*/ 105795 h 105795"/>
              <a:gd name="connsiteX3" fmla="*/ 0 w 551705"/>
              <a:gd name="connsiteY3" fmla="*/ 105795 h 105795"/>
              <a:gd name="connsiteX4" fmla="*/ 0 w 551705"/>
              <a:gd name="connsiteY4" fmla="*/ 0 h 10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105795">
                <a:moveTo>
                  <a:pt x="0" y="0"/>
                </a:moveTo>
                <a:lnTo>
                  <a:pt x="551705" y="0"/>
                </a:lnTo>
                <a:lnTo>
                  <a:pt x="551705" y="105795"/>
                </a:lnTo>
                <a:lnTo>
                  <a:pt x="0" y="10579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3810" rIns="15240" bIns="3810" numCol="1" spcCol="1270" anchor="ctr" anchorCtr="0">
            <a:noAutofit/>
          </a:bodyPr>
          <a:lstStyle/>
          <a:p>
            <a:pPr lvl="0" algn="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Operations Manager</a:t>
            </a:r>
          </a:p>
        </p:txBody>
      </p:sp>
      <p:sp>
        <p:nvSpPr>
          <p:cNvPr id="115" name="Freeform 114"/>
          <p:cNvSpPr/>
          <p:nvPr/>
        </p:nvSpPr>
        <p:spPr>
          <a:xfrm>
            <a:off x="2701718" y="2128488"/>
            <a:ext cx="436901" cy="172804"/>
          </a:xfrm>
          <a:custGeom>
            <a:avLst/>
            <a:gdLst>
              <a:gd name="connsiteX0" fmla="*/ 0 w 613006"/>
              <a:gd name="connsiteY0" fmla="*/ 0 h 260883"/>
              <a:gd name="connsiteX1" fmla="*/ 613006 w 613006"/>
              <a:gd name="connsiteY1" fmla="*/ 0 h 260883"/>
              <a:gd name="connsiteX2" fmla="*/ 613006 w 613006"/>
              <a:gd name="connsiteY2" fmla="*/ 260883 h 260883"/>
              <a:gd name="connsiteX3" fmla="*/ 0 w 613006"/>
              <a:gd name="connsiteY3" fmla="*/ 260883 h 260883"/>
              <a:gd name="connsiteX4" fmla="*/ 0 w 613006"/>
              <a:gd name="connsiteY4" fmla="*/ 0 h 260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260883">
                <a:moveTo>
                  <a:pt x="0" y="0"/>
                </a:moveTo>
                <a:lnTo>
                  <a:pt x="613006" y="0"/>
                </a:lnTo>
                <a:lnTo>
                  <a:pt x="613006" y="260883"/>
                </a:lnTo>
                <a:lnTo>
                  <a:pt x="0" y="260883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dirty="0"/>
              <a:t>1 Edu </a:t>
            </a:r>
            <a:r>
              <a:rPr lang="en-US" sz="600" dirty="0" err="1"/>
              <a:t>Coord</a:t>
            </a:r>
            <a:endParaRPr lang="en-US" sz="600" dirty="0"/>
          </a:p>
        </p:txBody>
      </p:sp>
      <p:sp>
        <p:nvSpPr>
          <p:cNvPr id="116" name="Freeform 115"/>
          <p:cNvSpPr/>
          <p:nvPr/>
        </p:nvSpPr>
        <p:spPr>
          <a:xfrm>
            <a:off x="8053421" y="2154195"/>
            <a:ext cx="613006" cy="317387"/>
          </a:xfrm>
          <a:custGeom>
            <a:avLst/>
            <a:gdLst>
              <a:gd name="connsiteX0" fmla="*/ 0 w 613006"/>
              <a:gd name="connsiteY0" fmla="*/ 0 h 317387"/>
              <a:gd name="connsiteX1" fmla="*/ 613006 w 613006"/>
              <a:gd name="connsiteY1" fmla="*/ 0 h 317387"/>
              <a:gd name="connsiteX2" fmla="*/ 613006 w 613006"/>
              <a:gd name="connsiteY2" fmla="*/ 317387 h 317387"/>
              <a:gd name="connsiteX3" fmla="*/ 0 w 613006"/>
              <a:gd name="connsiteY3" fmla="*/ 317387 h 317387"/>
              <a:gd name="connsiteX4" fmla="*/ 0 w 613006"/>
              <a:gd name="connsiteY4" fmla="*/ 0 h 317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3006" h="317387">
                <a:moveTo>
                  <a:pt x="0" y="0"/>
                </a:moveTo>
                <a:lnTo>
                  <a:pt x="613006" y="0"/>
                </a:lnTo>
                <a:lnTo>
                  <a:pt x="613006" y="317387"/>
                </a:lnTo>
                <a:lnTo>
                  <a:pt x="0" y="317387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10" tIns="3810" rIns="3810" bIns="44787" numCol="1" spcCol="1270" anchor="ctr" anchorCtr="0">
            <a:noAutofit/>
          </a:bodyPr>
          <a:lstStyle/>
          <a:p>
            <a:pPr lvl="0"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600" kern="1200" dirty="0"/>
              <a:t>Sharon Spencer, MD</a:t>
            </a:r>
          </a:p>
        </p:txBody>
      </p:sp>
      <p:sp>
        <p:nvSpPr>
          <p:cNvPr id="117" name="Freeform 116"/>
          <p:cNvSpPr/>
          <p:nvPr/>
        </p:nvSpPr>
        <p:spPr>
          <a:xfrm>
            <a:off x="8114722" y="2388530"/>
            <a:ext cx="551705" cy="275333"/>
          </a:xfrm>
          <a:custGeom>
            <a:avLst/>
            <a:gdLst>
              <a:gd name="connsiteX0" fmla="*/ 0 w 551705"/>
              <a:gd name="connsiteY0" fmla="*/ 0 h 221676"/>
              <a:gd name="connsiteX1" fmla="*/ 551705 w 551705"/>
              <a:gd name="connsiteY1" fmla="*/ 0 h 221676"/>
              <a:gd name="connsiteX2" fmla="*/ 551705 w 551705"/>
              <a:gd name="connsiteY2" fmla="*/ 221676 h 221676"/>
              <a:gd name="connsiteX3" fmla="*/ 0 w 551705"/>
              <a:gd name="connsiteY3" fmla="*/ 221676 h 221676"/>
              <a:gd name="connsiteX4" fmla="*/ 0 w 551705"/>
              <a:gd name="connsiteY4" fmla="*/ 0 h 221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705" h="221676">
                <a:moveTo>
                  <a:pt x="0" y="0"/>
                </a:moveTo>
                <a:lnTo>
                  <a:pt x="551705" y="0"/>
                </a:lnTo>
                <a:lnTo>
                  <a:pt x="551705" y="221676"/>
                </a:lnTo>
                <a:lnTo>
                  <a:pt x="0" y="221676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chemeClr val="accent3"/>
            </a:solidFill>
          </a:ln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700" tIns="3175" rIns="12700" bIns="3175" numCol="1" spcCol="1270" anchor="ctr" anchorCtr="0">
            <a:noAutofit/>
          </a:bodyPr>
          <a:lstStyle/>
          <a:p>
            <a:pPr lvl="0" algn="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500" dirty="0"/>
              <a:t>Senior Medical Advisor</a:t>
            </a:r>
            <a:endParaRPr lang="en-US" sz="500" kern="1200" dirty="0"/>
          </a:p>
        </p:txBody>
      </p:sp>
      <p:cxnSp>
        <p:nvCxnSpPr>
          <p:cNvPr id="118" name="Straight Connector 117"/>
          <p:cNvCxnSpPr/>
          <p:nvPr/>
        </p:nvCxnSpPr>
        <p:spPr>
          <a:xfrm>
            <a:off x="8373297" y="2053179"/>
            <a:ext cx="0" cy="100231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30627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</TotalTime>
  <Words>364</Words>
  <Application>Microsoft Office PowerPoint</Application>
  <PresentationFormat>On-screen Show (4:3)</PresentationFormat>
  <Paragraphs>110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UAB Health System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Patrick Boggs</dc:creator>
  <cp:lastModifiedBy>McDaniel, Olivia S</cp:lastModifiedBy>
  <cp:revision>98</cp:revision>
  <cp:lastPrinted>2017-11-13T19:20:35Z</cp:lastPrinted>
  <dcterms:created xsi:type="dcterms:W3CDTF">2016-06-01T19:44:51Z</dcterms:created>
  <dcterms:modified xsi:type="dcterms:W3CDTF">2025-06-09T16:01:15Z</dcterms:modified>
</cp:coreProperties>
</file>