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handoutMasterIdLst>
    <p:handoutMasterId r:id="rId18"/>
  </p:handoutMasterIdLst>
  <p:sldIdLst>
    <p:sldId id="256" r:id="rId2"/>
    <p:sldId id="259" r:id="rId3"/>
    <p:sldId id="262" r:id="rId4"/>
    <p:sldId id="260" r:id="rId5"/>
    <p:sldId id="265" r:id="rId6"/>
    <p:sldId id="258" r:id="rId7"/>
    <p:sldId id="257" r:id="rId8"/>
    <p:sldId id="263" r:id="rId9"/>
    <p:sldId id="267" r:id="rId10"/>
    <p:sldId id="266" r:id="rId11"/>
    <p:sldId id="272" r:id="rId12"/>
    <p:sldId id="268" r:id="rId13"/>
    <p:sldId id="270" r:id="rId14"/>
    <p:sldId id="271" r:id="rId15"/>
    <p:sldId id="264" r:id="rId16"/>
    <p:sldId id="269" r:id="rId17"/>
  </p:sldIdLst>
  <p:sldSz cx="12192000" cy="6858000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228" cy="4620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13" y="0"/>
            <a:ext cx="2971227" cy="4620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81F72-7C24-4064-9A65-636CA73AE99A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221"/>
            <a:ext cx="2971228" cy="4620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13" y="8750221"/>
            <a:ext cx="2971227" cy="4620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C1E86-5B89-408F-898B-C097BD632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05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05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4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9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64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0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7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2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0E903BE-398B-4C45-B2D5-0119D59AA432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16F8F6D-506E-45DB-B15F-BBB9788809C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8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284" y="1070810"/>
            <a:ext cx="11887199" cy="3254301"/>
          </a:xfrm>
        </p:spPr>
        <p:txBody>
          <a:bodyPr>
            <a:normAutofit/>
          </a:bodyPr>
          <a:lstStyle/>
          <a:p>
            <a:r>
              <a:rPr lang="en-US" sz="6000" dirty="0" smtClean="0"/>
              <a:t>Building your Clinical Portfolio: Showcasing your Impact and Effectiveness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Terri Magruder, MD, MPH</a:t>
            </a:r>
          </a:p>
          <a:p>
            <a:r>
              <a:rPr lang="en-US" dirty="0" smtClean="0"/>
              <a:t>Sept. 22,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7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651" y="286603"/>
            <a:ext cx="10786029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Clinical Care or Service  </a:t>
            </a:r>
            <a:br>
              <a:rPr lang="en-US" dirty="0" smtClean="0"/>
            </a:br>
            <a:r>
              <a:rPr lang="en-US" dirty="0" smtClean="0"/>
              <a:t>					 </a:t>
            </a:r>
            <a:r>
              <a:rPr lang="en-US" i="1" dirty="0" smtClean="0"/>
              <a:t>Impact and Effectiveness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Goals and Philosophy</a:t>
            </a:r>
          </a:p>
          <a:p>
            <a:pPr lvl="1"/>
            <a:r>
              <a:rPr lang="en-US" sz="3200" dirty="0" smtClean="0"/>
              <a:t>Background, Why your work is important?</a:t>
            </a:r>
          </a:p>
          <a:p>
            <a:r>
              <a:rPr lang="en-US" sz="3200" dirty="0" smtClean="0"/>
              <a:t>Clinical Duties</a:t>
            </a:r>
          </a:p>
          <a:p>
            <a:pPr lvl="1"/>
            <a:r>
              <a:rPr lang="en-US" sz="3200" dirty="0" smtClean="0"/>
              <a:t>Scope of Practice and Expertise</a:t>
            </a:r>
          </a:p>
          <a:p>
            <a:pPr lvl="1"/>
            <a:r>
              <a:rPr lang="en-US" sz="3200" dirty="0" smtClean="0"/>
              <a:t>Your role (how many shifts, clinics, procedures, etc.) </a:t>
            </a:r>
          </a:p>
          <a:p>
            <a:pPr lvl="2"/>
            <a:r>
              <a:rPr lang="en-US" sz="3200" dirty="0" smtClean="0"/>
              <a:t>Inpatient/Outpatient, Off-site</a:t>
            </a:r>
          </a:p>
          <a:p>
            <a:pPr lvl="1"/>
            <a:r>
              <a:rPr lang="en-US" sz="3200" dirty="0" smtClean="0"/>
              <a:t>QI work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91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Care/Service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Program Development</a:t>
            </a:r>
          </a:p>
          <a:p>
            <a:pPr lvl="1"/>
            <a:r>
              <a:rPr lang="en-US" sz="2800" dirty="0"/>
              <a:t>Telling your story over time and showcasing your impact on the program</a:t>
            </a:r>
          </a:p>
          <a:p>
            <a:pPr lvl="1"/>
            <a:r>
              <a:rPr lang="en-US" sz="2800" dirty="0"/>
              <a:t>Program Growth (Patient volume, increased referrals, improved clinical outcomes, patient satisfaction, collaborations)</a:t>
            </a:r>
          </a:p>
          <a:p>
            <a:pPr lvl="1"/>
            <a:r>
              <a:rPr lang="en-US" sz="2800" dirty="0"/>
              <a:t>Take credit for your work </a:t>
            </a:r>
          </a:p>
          <a:p>
            <a:pPr lvl="1"/>
            <a:r>
              <a:rPr lang="en-US" sz="2800" dirty="0"/>
              <a:t>Include copies of poster presentations, lectures, or manuscripts </a:t>
            </a:r>
          </a:p>
          <a:p>
            <a:r>
              <a:rPr lang="en-US" sz="2800" dirty="0"/>
              <a:t>Letters of support from peers and stakeholders </a:t>
            </a:r>
          </a:p>
          <a:p>
            <a:r>
              <a:rPr lang="en-US" sz="2800" dirty="0"/>
              <a:t>Awards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1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102" y="0"/>
            <a:ext cx="10377468" cy="1450757"/>
          </a:xfrm>
        </p:spPr>
        <p:txBody>
          <a:bodyPr/>
          <a:lstStyle/>
          <a:p>
            <a:r>
              <a:rPr lang="en-US" dirty="0" smtClean="0"/>
              <a:t>Teaching/Education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02" y="1874917"/>
            <a:ext cx="10873578" cy="402336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Goals and Philosophy</a:t>
            </a:r>
          </a:p>
          <a:p>
            <a:r>
              <a:rPr lang="en-US" sz="9600" dirty="0" smtClean="0"/>
              <a:t>Roles and Duties</a:t>
            </a:r>
          </a:p>
          <a:p>
            <a:pPr lvl="1"/>
            <a:r>
              <a:rPr lang="en-US" sz="9600" dirty="0" smtClean="0"/>
              <a:t>Fellowship lectures, resident and medical student education</a:t>
            </a:r>
          </a:p>
          <a:p>
            <a:pPr lvl="2"/>
            <a:r>
              <a:rPr lang="en-US" sz="9600" dirty="0" smtClean="0"/>
              <a:t>Frequency and Scope</a:t>
            </a:r>
          </a:p>
          <a:p>
            <a:pPr lvl="2"/>
            <a:r>
              <a:rPr lang="en-US" sz="9600" dirty="0" smtClean="0"/>
              <a:t>Include evaluations</a:t>
            </a:r>
          </a:p>
          <a:p>
            <a:r>
              <a:rPr lang="en-US" sz="9600" dirty="0" smtClean="0"/>
              <a:t>Program Development</a:t>
            </a:r>
          </a:p>
          <a:p>
            <a:pPr lvl="1"/>
            <a:r>
              <a:rPr lang="en-US" sz="9600" dirty="0" smtClean="0"/>
              <a:t>Include staff, patient, and provider education developed as part of your program </a:t>
            </a:r>
          </a:p>
          <a:p>
            <a:pPr lvl="1"/>
            <a:r>
              <a:rPr lang="en-US" sz="9600" dirty="0" smtClean="0"/>
              <a:t>Include education of staff, patients, community providers (how often, how many participants)</a:t>
            </a:r>
          </a:p>
          <a:p>
            <a:pPr lvl="1"/>
            <a:r>
              <a:rPr lang="en-US" sz="9600" dirty="0" smtClean="0"/>
              <a:t>Education certifications</a:t>
            </a:r>
          </a:p>
          <a:p>
            <a:r>
              <a:rPr lang="en-US" sz="9600" dirty="0" smtClean="0"/>
              <a:t>Community</a:t>
            </a:r>
          </a:p>
          <a:p>
            <a:pPr lvl="1"/>
            <a:r>
              <a:rPr lang="en-US" sz="9600" dirty="0" smtClean="0"/>
              <a:t>Education and Advocacy</a:t>
            </a:r>
          </a:p>
          <a:p>
            <a:pPr marL="0" indent="0">
              <a:buNone/>
            </a:pPr>
            <a:endParaRPr lang="en-US" sz="9600" dirty="0" smtClean="0"/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649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57" y="-258146"/>
            <a:ext cx="10058400" cy="1450757"/>
          </a:xfrm>
        </p:spPr>
        <p:txBody>
          <a:bodyPr/>
          <a:lstStyle/>
          <a:p>
            <a:r>
              <a:rPr lang="en-US" dirty="0" smtClean="0"/>
              <a:t>Scholarly Activities/Research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204" y="1845733"/>
            <a:ext cx="10591476" cy="427432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 smtClean="0"/>
              <a:t>Participation in clinical research or QI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Collaborative relationships 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/>
              <a:t>Grants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Book chapters, peer-reviewed journals, case reports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Election </a:t>
            </a:r>
            <a:r>
              <a:rPr lang="en-US" sz="2800" dirty="0"/>
              <a:t>to recognized academic societies (e.g. SPR, APS. AAP, etc.)</a:t>
            </a:r>
            <a:br>
              <a:rPr lang="en-US" sz="2800" dirty="0"/>
            </a:br>
            <a:r>
              <a:rPr lang="en-US" sz="2800" dirty="0" smtClean="0"/>
              <a:t>Election </a:t>
            </a:r>
            <a:r>
              <a:rPr lang="en-US" sz="2800" dirty="0"/>
              <a:t>to leadership roles in national/international societies</a:t>
            </a:r>
            <a:br>
              <a:rPr lang="en-US" sz="2800" dirty="0"/>
            </a:br>
            <a:r>
              <a:rPr lang="en-US" sz="2800" dirty="0" smtClean="0"/>
              <a:t>Medical education curriculum development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5068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Administrative/Professional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948" y="1885839"/>
            <a:ext cx="7923947" cy="443474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7400" dirty="0" smtClean="0"/>
              <a:t>Often recognized by letters of support</a:t>
            </a:r>
          </a:p>
          <a:p>
            <a:pPr marL="0" indent="0">
              <a:buNone/>
            </a:pPr>
            <a:r>
              <a:rPr lang="en-US" sz="7400" dirty="0" smtClean="0"/>
              <a:t>Membership and/or leadership </a:t>
            </a:r>
            <a:r>
              <a:rPr lang="en-US" sz="7400" dirty="0"/>
              <a:t>of divisional, departmental, school, </a:t>
            </a:r>
            <a:r>
              <a:rPr lang="en-US" sz="7400" dirty="0" smtClean="0"/>
              <a:t>and hospital </a:t>
            </a:r>
            <a:r>
              <a:rPr lang="en-US" sz="7400" dirty="0"/>
              <a:t>committees and/or task forces at a level that is significant to </a:t>
            </a:r>
            <a:r>
              <a:rPr lang="en-US" sz="7400" dirty="0" smtClean="0"/>
              <a:t>the function </a:t>
            </a:r>
            <a:r>
              <a:rPr lang="en-US" sz="7400" dirty="0"/>
              <a:t>of the committee and/or task force</a:t>
            </a:r>
            <a:r>
              <a:rPr lang="en-US" sz="7400" dirty="0" smtClean="0"/>
              <a:t>.</a:t>
            </a:r>
          </a:p>
          <a:p>
            <a:pPr marL="0" indent="0">
              <a:buNone/>
            </a:pPr>
            <a:r>
              <a:rPr lang="en-US" sz="7400" dirty="0" smtClean="0"/>
              <a:t>Establishing</a:t>
            </a:r>
            <a:r>
              <a:rPr lang="en-US" sz="7400" dirty="0"/>
              <a:t>, implementing and/or directing clinical programs.</a:t>
            </a:r>
            <a:br>
              <a:rPr lang="en-US" sz="7400" dirty="0"/>
            </a:br>
            <a:endParaRPr lang="en-US" sz="7400" dirty="0" smtClean="0"/>
          </a:p>
          <a:p>
            <a:pPr marL="0" indent="0">
              <a:buNone/>
            </a:pPr>
            <a:r>
              <a:rPr lang="en-US" sz="7400" dirty="0" smtClean="0"/>
              <a:t>Service </a:t>
            </a:r>
            <a:r>
              <a:rPr lang="en-US" sz="7400" dirty="0"/>
              <a:t>in regional, national, and international professional societies.</a:t>
            </a:r>
            <a:br>
              <a:rPr lang="en-US" sz="7400" dirty="0"/>
            </a:br>
            <a:endParaRPr lang="en-US" sz="7400" dirty="0"/>
          </a:p>
          <a:p>
            <a:pPr marL="0" indent="0">
              <a:buNone/>
            </a:pPr>
            <a:r>
              <a:rPr lang="en-US" sz="7400" dirty="0" smtClean="0"/>
              <a:t>Community involvement: Contribution </a:t>
            </a:r>
            <a:r>
              <a:rPr lang="en-US" sz="7400" dirty="0"/>
              <a:t>of medical expertise to non-academic organizations or groups</a:t>
            </a:r>
            <a:br>
              <a:rPr lang="en-US" sz="74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20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6154"/>
            <a:ext cx="10058400" cy="4474855"/>
          </a:xfrm>
        </p:spPr>
        <p:txBody>
          <a:bodyPr>
            <a:normAutofit/>
          </a:bodyPr>
          <a:lstStyle/>
          <a:p>
            <a:r>
              <a:rPr lang="en-US" dirty="0" smtClean="0"/>
              <a:t>Limited protected time</a:t>
            </a:r>
          </a:p>
          <a:p>
            <a:pPr lvl="1"/>
            <a:r>
              <a:rPr lang="en-US" dirty="0" smtClean="0"/>
              <a:t>Large chronic population</a:t>
            </a:r>
          </a:p>
          <a:p>
            <a:pPr lvl="1"/>
            <a:r>
              <a:rPr lang="en-US" dirty="0" smtClean="0"/>
              <a:t>Clinical activities grow over time</a:t>
            </a:r>
          </a:p>
          <a:p>
            <a:pPr lvl="1"/>
            <a:r>
              <a:rPr lang="en-US" dirty="0" smtClean="0"/>
              <a:t>Clinical responsibilities always shifting (retirements, illness, new hires, departures)</a:t>
            </a:r>
          </a:p>
          <a:p>
            <a:pPr lvl="1"/>
            <a:r>
              <a:rPr lang="en-US" dirty="0" smtClean="0"/>
              <a:t>Limited available time for career development</a:t>
            </a:r>
          </a:p>
          <a:p>
            <a:pPr lvl="2"/>
            <a:r>
              <a:rPr lang="en-US" dirty="0" smtClean="0"/>
              <a:t>Unable to get away or rearrange clinical duties</a:t>
            </a:r>
          </a:p>
          <a:p>
            <a:r>
              <a:rPr lang="en-US" dirty="0" smtClean="0"/>
              <a:t>Resources for program development</a:t>
            </a:r>
          </a:p>
          <a:p>
            <a:pPr lvl="1"/>
            <a:r>
              <a:rPr lang="en-US" dirty="0" smtClean="0"/>
              <a:t>Right people-Longtime to hire and/or fire someone</a:t>
            </a:r>
          </a:p>
          <a:p>
            <a:r>
              <a:rPr lang="en-US" dirty="0" smtClean="0"/>
              <a:t>Maintaining relationships</a:t>
            </a:r>
          </a:p>
          <a:p>
            <a:r>
              <a:rPr lang="en-US" dirty="0" smtClean="0"/>
              <a:t>Sustaining momentum and 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never have more time than you do now</a:t>
            </a:r>
          </a:p>
          <a:p>
            <a:r>
              <a:rPr lang="en-US" dirty="0"/>
              <a:t>Take time out for faculty development</a:t>
            </a:r>
          </a:p>
          <a:p>
            <a:r>
              <a:rPr lang="en-US" dirty="0"/>
              <a:t>Take time for training and leadership </a:t>
            </a:r>
            <a:r>
              <a:rPr lang="en-US" dirty="0" smtClean="0"/>
              <a:t>opportunities</a:t>
            </a:r>
          </a:p>
          <a:p>
            <a:pPr lvl="1"/>
            <a:r>
              <a:rPr lang="en-US" dirty="0" smtClean="0"/>
              <a:t>Leadership development series</a:t>
            </a:r>
          </a:p>
          <a:p>
            <a:r>
              <a:rPr lang="en-US" dirty="0" smtClean="0"/>
              <a:t>Set a timeline to reassess your work and your priorities</a:t>
            </a:r>
          </a:p>
          <a:p>
            <a:pPr lvl="1"/>
            <a:r>
              <a:rPr lang="en-US" dirty="0" smtClean="0"/>
              <a:t>Faculty evaluation forms helpful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86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321" y="310666"/>
            <a:ext cx="10705699" cy="1450757"/>
          </a:xfrm>
        </p:spPr>
        <p:txBody>
          <a:bodyPr/>
          <a:lstStyle/>
          <a:p>
            <a:r>
              <a:rPr lang="en-US" dirty="0" smtClean="0"/>
              <a:t>Congratulations you are hired (</a:t>
            </a:r>
            <a:r>
              <a:rPr lang="en-US" dirty="0" err="1" smtClean="0"/>
              <a:t>onboarded</a:t>
            </a:r>
            <a:r>
              <a:rPr lang="en-US" dirty="0" smtClean="0"/>
              <a:t>)!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Clinical Faculty track vs. Academic Faculty Appointment</a:t>
            </a:r>
          </a:p>
          <a:p>
            <a:r>
              <a:rPr lang="en-US" sz="3200" dirty="0" smtClean="0"/>
              <a:t>Well-defined clinical duties</a:t>
            </a:r>
          </a:p>
          <a:p>
            <a:r>
              <a:rPr lang="en-US" sz="3200" dirty="0" smtClean="0"/>
              <a:t>Well-defined expectations from people who matter</a:t>
            </a:r>
          </a:p>
          <a:p>
            <a:pPr lvl="1"/>
            <a:r>
              <a:rPr lang="en-US" sz="3200" dirty="0" smtClean="0"/>
              <a:t>Program development</a:t>
            </a:r>
          </a:p>
          <a:p>
            <a:pPr lvl="1"/>
            <a:r>
              <a:rPr lang="en-US" sz="3200" dirty="0" smtClean="0"/>
              <a:t>Teaching</a:t>
            </a:r>
          </a:p>
          <a:p>
            <a:pPr lvl="1"/>
            <a:r>
              <a:rPr lang="en-US" sz="3200" dirty="0" smtClean="0"/>
              <a:t>QI participation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7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Faculty Track Promotion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392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Promotion criteria includes </a:t>
            </a:r>
            <a:r>
              <a:rPr lang="en-US" sz="2400" dirty="0"/>
              <a:t>contributions in the area of </a:t>
            </a:r>
            <a:r>
              <a:rPr lang="en-US" sz="2400" dirty="0" smtClean="0"/>
              <a:t>teaching, research, and/or </a:t>
            </a:r>
            <a:r>
              <a:rPr lang="en-US" sz="2400" dirty="0"/>
              <a:t>service. </a:t>
            </a:r>
            <a:endParaRPr lang="en-US" sz="2400" dirty="0" smtClean="0"/>
          </a:p>
          <a:p>
            <a:r>
              <a:rPr lang="en-US" sz="2400" dirty="0" smtClean="0"/>
              <a:t>Tenure-earning track: </a:t>
            </a:r>
            <a:r>
              <a:rPr lang="en-US" sz="2400" dirty="0"/>
              <a:t>expected to demonstrate excellence</a:t>
            </a:r>
            <a:br>
              <a:rPr lang="en-US" sz="2400" dirty="0"/>
            </a:br>
            <a:r>
              <a:rPr lang="en-US" sz="2400" dirty="0"/>
              <a:t>or potential for excellence in at least two of these three </a:t>
            </a:r>
            <a:r>
              <a:rPr lang="en-US" sz="2400" dirty="0" smtClean="0"/>
              <a:t>areas</a:t>
            </a:r>
          </a:p>
          <a:p>
            <a:pPr lvl="1"/>
            <a:r>
              <a:rPr lang="en-US" sz="2400" dirty="0" smtClean="0"/>
              <a:t>Clinical educators </a:t>
            </a:r>
            <a:r>
              <a:rPr lang="en-US" sz="2400" dirty="0"/>
              <a:t>should show proven and maintained leadership in clinical programs; publications and </a:t>
            </a:r>
            <a:r>
              <a:rPr lang="en-US" sz="2400" dirty="0" smtClean="0"/>
              <a:t>oral presentations </a:t>
            </a:r>
            <a:r>
              <a:rPr lang="en-US" sz="2400" dirty="0"/>
              <a:t>in important forums (local, national, or international); and demonstrated </a:t>
            </a:r>
            <a:r>
              <a:rPr lang="en-US" sz="2400" dirty="0" smtClean="0"/>
              <a:t>and recognized </a:t>
            </a:r>
            <a:r>
              <a:rPr lang="en-US" sz="2400" dirty="0"/>
              <a:t>publication of educational methods, educational grants, or other evidence of scholarship.</a:t>
            </a:r>
            <a:br>
              <a:rPr lang="en-US" sz="2400" dirty="0"/>
            </a:br>
            <a:endParaRPr lang="en-US" sz="2400" dirty="0" smtClean="0"/>
          </a:p>
          <a:p>
            <a:r>
              <a:rPr lang="en-US" sz="2400" dirty="0" smtClean="0"/>
              <a:t>Non-tenure </a:t>
            </a:r>
            <a:r>
              <a:rPr lang="en-US" sz="2400" dirty="0"/>
              <a:t>earning track </a:t>
            </a:r>
            <a:r>
              <a:rPr lang="en-US" sz="2400" dirty="0" smtClean="0"/>
              <a:t>are expected </a:t>
            </a:r>
            <a:r>
              <a:rPr lang="en-US" sz="2400" dirty="0"/>
              <a:t>to demonstrate excellence or potential for excellence at least one area.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537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Faculty Track Evaluation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806" y="1845735"/>
            <a:ext cx="4937760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Professionalism (annual review)</a:t>
            </a:r>
          </a:p>
          <a:p>
            <a:r>
              <a:rPr lang="en-US" sz="2800" dirty="0" smtClean="0"/>
              <a:t>Clinical Care</a:t>
            </a:r>
          </a:p>
          <a:p>
            <a:r>
              <a:rPr lang="en-US" sz="2800" dirty="0" smtClean="0"/>
              <a:t>Peer Evaluations (6 required, not always physicians)</a:t>
            </a:r>
          </a:p>
          <a:p>
            <a:pPr lvl="1"/>
            <a:r>
              <a:rPr lang="en-US" sz="2800" dirty="0" smtClean="0"/>
              <a:t>Professionalism</a:t>
            </a:r>
          </a:p>
          <a:p>
            <a:pPr lvl="1"/>
            <a:r>
              <a:rPr lang="en-US" sz="2800" dirty="0" smtClean="0"/>
              <a:t>Medical knowledge, clinical expertise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0528" y="1845735"/>
            <a:ext cx="4745152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Teaching evaluations</a:t>
            </a:r>
          </a:p>
          <a:p>
            <a:pPr lvl="1"/>
            <a:r>
              <a:rPr lang="en-US" sz="2800" dirty="0" smtClean="0"/>
              <a:t>Trainees and students</a:t>
            </a:r>
          </a:p>
          <a:p>
            <a:r>
              <a:rPr lang="en-US" sz="2800" dirty="0" smtClean="0"/>
              <a:t>Administrative </a:t>
            </a:r>
            <a:r>
              <a:rPr lang="en-US" sz="2800" dirty="0"/>
              <a:t>and Professional Service</a:t>
            </a:r>
          </a:p>
          <a:p>
            <a:r>
              <a:rPr lang="en-US" sz="2800" dirty="0"/>
              <a:t>Scholarship</a:t>
            </a:r>
          </a:p>
          <a:p>
            <a:pPr lvl="1"/>
            <a:r>
              <a:rPr lang="en-US" sz="2800" dirty="0" smtClean="0"/>
              <a:t>Considered but not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9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Start early, be organized, and save everything</a:t>
            </a:r>
          </a:p>
          <a:p>
            <a:pPr lvl="1"/>
            <a:r>
              <a:rPr lang="en-US" sz="2800" dirty="0" smtClean="0"/>
              <a:t>Binder, Calendar, Drawer, Electronic files</a:t>
            </a:r>
          </a:p>
          <a:p>
            <a:r>
              <a:rPr lang="en-US" sz="2800" dirty="0" smtClean="0"/>
              <a:t>Identify a clinical mentor</a:t>
            </a:r>
          </a:p>
          <a:p>
            <a:pPr lvl="1"/>
            <a:r>
              <a:rPr lang="en-US" sz="2800" dirty="0" smtClean="0"/>
              <a:t>Division Director and/or Faculty Development office to help</a:t>
            </a:r>
          </a:p>
          <a:p>
            <a:r>
              <a:rPr lang="en-US" sz="2800" dirty="0" smtClean="0"/>
              <a:t>Create your CV in UAB Format</a:t>
            </a:r>
          </a:p>
          <a:p>
            <a:pPr lvl="1"/>
            <a:r>
              <a:rPr lang="en-US" sz="2800" dirty="0" smtClean="0"/>
              <a:t>Create Faculty Profile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8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Started-Pre-work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664" y="1770434"/>
            <a:ext cx="10233498" cy="486383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Current clinical practice</a:t>
            </a:r>
          </a:p>
          <a:p>
            <a:pPr lvl="1"/>
            <a:r>
              <a:rPr lang="en-US" sz="2800" dirty="0" smtClean="0"/>
              <a:t>Collect data about current clinical practice</a:t>
            </a:r>
          </a:p>
          <a:p>
            <a:pPr lvl="1"/>
            <a:r>
              <a:rPr lang="en-US" sz="2800" dirty="0" smtClean="0"/>
              <a:t>Referral data, new patient wait times</a:t>
            </a:r>
          </a:p>
          <a:p>
            <a:pPr lvl="1"/>
            <a:r>
              <a:rPr lang="en-US" sz="2800" dirty="0" smtClean="0"/>
              <a:t>RVU’s if relevant</a:t>
            </a:r>
          </a:p>
          <a:p>
            <a:pPr lvl="1"/>
            <a:r>
              <a:rPr lang="en-US" sz="2800" dirty="0" smtClean="0"/>
              <a:t>Patient satisfaction data</a:t>
            </a:r>
          </a:p>
          <a:p>
            <a:r>
              <a:rPr lang="en-US" dirty="0" smtClean="0"/>
              <a:t>Anticipated clinical needs and expansion</a:t>
            </a:r>
          </a:p>
          <a:p>
            <a:pPr lvl="1"/>
            <a:r>
              <a:rPr lang="en-US" sz="2800" dirty="0" smtClean="0"/>
              <a:t>New service or expanded service</a:t>
            </a:r>
          </a:p>
          <a:p>
            <a:pPr lvl="1"/>
            <a:r>
              <a:rPr lang="en-US" sz="2800" dirty="0" smtClean="0"/>
              <a:t>Where do you fit?  What is your niche? What do you love?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 smtClean="0"/>
              <a:t>Identify stakeholders within COA, UAB, and  the Community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 smtClean="0"/>
              <a:t>Build relationships early to align your work </a:t>
            </a:r>
            <a:endParaRPr lang="en-US" sz="2800" dirty="0"/>
          </a:p>
          <a:p>
            <a:pPr marL="228600" lvl="1">
              <a:spcBef>
                <a:spcPts val="1000"/>
              </a:spcBef>
            </a:pPr>
            <a:r>
              <a:rPr lang="en-US" sz="2800" dirty="0" smtClean="0"/>
              <a:t>Get involved</a:t>
            </a:r>
          </a:p>
          <a:p>
            <a:pPr marL="685800" lvl="2">
              <a:spcBef>
                <a:spcPts val="1000"/>
              </a:spcBef>
            </a:pPr>
            <a:r>
              <a:rPr lang="en-US" sz="2800" dirty="0" smtClean="0"/>
              <a:t>Committees 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smtClean="0"/>
              <a:t> 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25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88900"/>
            <a:ext cx="9720263" cy="1009650"/>
          </a:xfrm>
        </p:spPr>
        <p:txBody>
          <a:bodyPr/>
          <a:lstStyle/>
          <a:p>
            <a:pPr algn="ctr"/>
            <a:r>
              <a:rPr lang="en-US" dirty="0" smtClean="0"/>
              <a:t>What is your vision?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46307" y="970266"/>
            <a:ext cx="9649838" cy="5109521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2800" dirty="0" smtClean="0"/>
              <a:t>Setting clinical care goals with a timeline </a:t>
            </a:r>
          </a:p>
          <a:p>
            <a:pPr lvl="1"/>
            <a:r>
              <a:rPr lang="en-US" sz="2800" dirty="0" smtClean="0"/>
              <a:t>How will you measure your success?  </a:t>
            </a:r>
          </a:p>
          <a:p>
            <a:r>
              <a:rPr lang="en-US" sz="2800" dirty="0" smtClean="0"/>
              <a:t>Scope of program growth and expansion</a:t>
            </a:r>
          </a:p>
          <a:p>
            <a:pPr lvl="1"/>
            <a:r>
              <a:rPr lang="en-US" sz="2800" dirty="0" smtClean="0"/>
              <a:t>Division, COA, UAB, State/National</a:t>
            </a:r>
          </a:p>
          <a:p>
            <a:pPr lvl="1"/>
            <a:r>
              <a:rPr lang="en-US" sz="2800" dirty="0" smtClean="0"/>
              <a:t>What is your role?</a:t>
            </a:r>
          </a:p>
          <a:p>
            <a:pPr lvl="1"/>
            <a:r>
              <a:rPr lang="en-US" sz="2800" dirty="0" smtClean="0"/>
              <a:t>Any potential research collaborations?</a:t>
            </a:r>
          </a:p>
          <a:p>
            <a:r>
              <a:rPr lang="en-US" sz="2800" dirty="0"/>
              <a:t>Defining program development needs</a:t>
            </a:r>
          </a:p>
          <a:p>
            <a:pPr lvl="1"/>
            <a:r>
              <a:rPr lang="en-US" sz="2800" dirty="0"/>
              <a:t>?Adequate staffing, admin support, physical space, </a:t>
            </a:r>
            <a:r>
              <a:rPr lang="en-US" sz="2800" dirty="0" smtClean="0"/>
              <a:t>equipment</a:t>
            </a:r>
          </a:p>
          <a:p>
            <a:r>
              <a:rPr lang="en-US" sz="2800" dirty="0"/>
              <a:t>Clinical FTE aligns with your goals</a:t>
            </a:r>
          </a:p>
          <a:p>
            <a:pPr lvl="1"/>
            <a:r>
              <a:rPr lang="en-US" sz="2800" dirty="0"/>
              <a:t>Outpatient vs. Inpatient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63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your vision into your Clinical </a:t>
            </a:r>
            <a:r>
              <a:rPr lang="en-US" dirty="0" smtClean="0"/>
              <a:t>Portfolio-Highlighting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924718"/>
          </a:xfrm>
        </p:spPr>
        <p:txBody>
          <a:bodyPr>
            <a:normAutofit/>
          </a:bodyPr>
          <a:lstStyle/>
          <a:p>
            <a:r>
              <a:rPr lang="en-US" sz="2400" dirty="0"/>
              <a:t>Clinical </a:t>
            </a:r>
            <a:r>
              <a:rPr lang="en-US" sz="2400" dirty="0" smtClean="0"/>
              <a:t>care: clinical </a:t>
            </a:r>
            <a:r>
              <a:rPr lang="en-US" sz="2400" dirty="0"/>
              <a:t>responsibilities, programs developed, and their</a:t>
            </a:r>
            <a:br>
              <a:rPr lang="en-US" sz="2400" dirty="0"/>
            </a:br>
            <a:r>
              <a:rPr lang="en-US" sz="2400" dirty="0"/>
              <a:t>relationship to </a:t>
            </a:r>
            <a:r>
              <a:rPr lang="en-US" sz="2400" dirty="0" smtClean="0"/>
              <a:t>your </a:t>
            </a:r>
            <a:r>
              <a:rPr lang="en-US" sz="2400" dirty="0"/>
              <a:t>teaching, scholarly, and administrative roles (if applicable)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 smtClean="0"/>
              <a:t>Teaching (if applicable): Teaching/mentoring </a:t>
            </a:r>
            <a:r>
              <a:rPr lang="en-US" sz="2400" dirty="0"/>
              <a:t>philosophy and</a:t>
            </a:r>
            <a:br>
              <a:rPr lang="en-US" sz="2400" dirty="0"/>
            </a:br>
            <a:r>
              <a:rPr lang="en-US" sz="2400" dirty="0"/>
              <a:t>teaching/mentoring responsibilities and goals.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 smtClean="0"/>
              <a:t>Scholarly </a:t>
            </a:r>
            <a:r>
              <a:rPr lang="en-US" sz="2400" dirty="0"/>
              <a:t>activities (if applicable): The focus of </a:t>
            </a:r>
            <a:r>
              <a:rPr lang="en-US" sz="2400" dirty="0" smtClean="0"/>
              <a:t>your </a:t>
            </a:r>
            <a:r>
              <a:rPr lang="en-US" sz="2400" dirty="0"/>
              <a:t>activities and the</a:t>
            </a:r>
            <a:br>
              <a:rPr lang="en-US" sz="2400" dirty="0"/>
            </a:br>
            <a:r>
              <a:rPr lang="en-US" sz="2400" dirty="0"/>
              <a:t>relationship of </a:t>
            </a:r>
            <a:r>
              <a:rPr lang="en-US" sz="2400" dirty="0" smtClean="0"/>
              <a:t>your scholarly </a:t>
            </a:r>
            <a:r>
              <a:rPr lang="en-US" sz="2400" dirty="0"/>
              <a:t>activities to </a:t>
            </a:r>
            <a:r>
              <a:rPr lang="en-US" sz="2400" dirty="0" smtClean="0"/>
              <a:t>your clinical </a:t>
            </a:r>
            <a:r>
              <a:rPr lang="en-US" sz="2400" dirty="0"/>
              <a:t>care and teaching.</a:t>
            </a:r>
            <a:br>
              <a:rPr lang="en-US" sz="2400" dirty="0"/>
            </a:br>
            <a:endParaRPr lang="en-US" sz="2400" dirty="0" smtClean="0"/>
          </a:p>
          <a:p>
            <a:r>
              <a:rPr lang="en-US" sz="2400" dirty="0" smtClean="0"/>
              <a:t>Administration </a:t>
            </a:r>
            <a:r>
              <a:rPr lang="en-US" sz="2400" dirty="0"/>
              <a:t>(if applicable): </a:t>
            </a:r>
            <a:r>
              <a:rPr lang="en-US" sz="2400" dirty="0" smtClean="0"/>
              <a:t>Your </a:t>
            </a:r>
            <a:r>
              <a:rPr lang="en-US" sz="2400" dirty="0"/>
              <a:t>administrative responsibilities, including</a:t>
            </a:r>
            <a:br>
              <a:rPr lang="en-US" sz="2400" dirty="0"/>
            </a:br>
            <a:r>
              <a:rPr lang="en-US" sz="2400" dirty="0"/>
              <a:t>goals and achievements.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65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Portfolio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Review other portfolios</a:t>
            </a:r>
          </a:p>
          <a:p>
            <a:r>
              <a:rPr lang="en-US" sz="2800" dirty="0" smtClean="0"/>
              <a:t>Be thorough but concise, find a good editor/friend  </a:t>
            </a:r>
          </a:p>
          <a:p>
            <a:pPr lvl="1"/>
            <a:r>
              <a:rPr lang="en-US" sz="2800" dirty="0" smtClean="0"/>
              <a:t>Academic faculty portfolio 2 pages for each section</a:t>
            </a:r>
          </a:p>
          <a:p>
            <a:r>
              <a:rPr lang="en-US" sz="2800" dirty="0" smtClean="0"/>
              <a:t>Highlight your biggest accomplishments</a:t>
            </a:r>
          </a:p>
          <a:p>
            <a:r>
              <a:rPr lang="en-US" sz="2800" dirty="0" smtClean="0"/>
              <a:t>Follow guidance from Department Promotions Committee and/or Division Director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49175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610</TotalTime>
  <Words>687</Words>
  <Application>Microsoft Office PowerPoint</Application>
  <PresentationFormat>Widescreen</PresentationFormat>
  <Paragraphs>138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Retrospect</vt:lpstr>
      <vt:lpstr>Building your Clinical Portfolio: Showcasing your Impact and Effectiveness</vt:lpstr>
      <vt:lpstr>Congratulations you are hired (onboarded)!</vt:lpstr>
      <vt:lpstr>Academic Faculty Track Promotion Criteria</vt:lpstr>
      <vt:lpstr>Clinical Faculty Track Evaluation Criteria</vt:lpstr>
      <vt:lpstr>Preparation</vt:lpstr>
      <vt:lpstr>Getting Started-Pre-work</vt:lpstr>
      <vt:lpstr>What is your vision?</vt:lpstr>
      <vt:lpstr>Turning your vision into your Clinical Portfolio-Highlighting Excellence</vt:lpstr>
      <vt:lpstr>Portfolio Pointers</vt:lpstr>
      <vt:lpstr>Clinical Care or Service         Impact and Effectiveness</vt:lpstr>
      <vt:lpstr>Clinical Care/Service</vt:lpstr>
      <vt:lpstr>Teaching/Education   </vt:lpstr>
      <vt:lpstr>Scholarly Activities/Research</vt:lpstr>
      <vt:lpstr>Administrative/Professional Service</vt:lpstr>
      <vt:lpstr>Challenges</vt:lpstr>
      <vt:lpstr>Final thoughts</vt:lpstr>
    </vt:vector>
  </TitlesOfParts>
  <Company>University of Alabama at Birmingham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your Clinical Portfolio</dc:title>
  <dc:creator>Terri Magruder, M.D.</dc:creator>
  <cp:lastModifiedBy>Terri Magruder, M.D.</cp:lastModifiedBy>
  <cp:revision>40</cp:revision>
  <cp:lastPrinted>2017-09-22T13:26:20Z</cp:lastPrinted>
  <dcterms:created xsi:type="dcterms:W3CDTF">2017-09-14T21:14:57Z</dcterms:created>
  <dcterms:modified xsi:type="dcterms:W3CDTF">2017-09-26T19:06:58Z</dcterms:modified>
</cp:coreProperties>
</file>