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38"/>
  </p:notesMasterIdLst>
  <p:sldIdLst>
    <p:sldId id="256" r:id="rId2"/>
    <p:sldId id="257" r:id="rId3"/>
    <p:sldId id="268" r:id="rId4"/>
    <p:sldId id="258" r:id="rId5"/>
    <p:sldId id="261" r:id="rId6"/>
    <p:sldId id="262" r:id="rId7"/>
    <p:sldId id="285" r:id="rId8"/>
    <p:sldId id="263" r:id="rId9"/>
    <p:sldId id="288" r:id="rId10"/>
    <p:sldId id="267" r:id="rId11"/>
    <p:sldId id="286" r:id="rId12"/>
    <p:sldId id="276" r:id="rId13"/>
    <p:sldId id="291" r:id="rId14"/>
    <p:sldId id="290" r:id="rId15"/>
    <p:sldId id="266" r:id="rId16"/>
    <p:sldId id="260" r:id="rId17"/>
    <p:sldId id="271" r:id="rId18"/>
    <p:sldId id="264" r:id="rId19"/>
    <p:sldId id="293" r:id="rId20"/>
    <p:sldId id="265" r:id="rId21"/>
    <p:sldId id="295" r:id="rId22"/>
    <p:sldId id="294" r:id="rId23"/>
    <p:sldId id="287" r:id="rId24"/>
    <p:sldId id="277" r:id="rId25"/>
    <p:sldId id="278" r:id="rId26"/>
    <p:sldId id="296" r:id="rId27"/>
    <p:sldId id="289" r:id="rId28"/>
    <p:sldId id="269" r:id="rId29"/>
    <p:sldId id="273" r:id="rId30"/>
    <p:sldId id="279" r:id="rId31"/>
    <p:sldId id="280" r:id="rId32"/>
    <p:sldId id="281" r:id="rId33"/>
    <p:sldId id="282" r:id="rId34"/>
    <p:sldId id="283" r:id="rId35"/>
    <p:sldId id="274" r:id="rId36"/>
    <p:sldId id="25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4BD8-8E11-457B-8BBE-F716B97210EC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98E50-28FA-4AFD-923C-6177F492F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1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8E50-28FA-4AFD-923C-6177F492F0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6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8E50-28FA-4AFD-923C-6177F492F0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9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2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6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5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4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5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5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0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7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19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5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5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3F6BF0-EB17-4ABE-B24A-C489E24F4CFD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ECB48-3409-4B70-B76B-0F93E28ED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1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KryaN44ss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p4sPviV7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4B34-57EE-42E8-A722-E419411A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0782" y="1588547"/>
            <a:ext cx="7197726" cy="1227400"/>
          </a:xfrm>
        </p:spPr>
        <p:txBody>
          <a:bodyPr>
            <a:normAutofit/>
          </a:bodyPr>
          <a:lstStyle/>
          <a:p>
            <a:r>
              <a:rPr lang="en-US" sz="5400" b="1" dirty="0"/>
              <a:t>Managing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9A285-FBD5-496F-9329-BB31E6AA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772" y="2832872"/>
            <a:ext cx="4396509" cy="1710269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en-US" alt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Heather Austin, PhD	 </a:t>
            </a:r>
          </a:p>
          <a:p>
            <a:pPr algn="l">
              <a:spcAft>
                <a:spcPts val="0"/>
              </a:spcAft>
              <a:defRPr/>
            </a:pPr>
            <a:r>
              <a:rPr lang="en-US" alt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Professor </a:t>
            </a:r>
          </a:p>
          <a:p>
            <a:pPr algn="l">
              <a:spcAft>
                <a:spcPts val="0"/>
              </a:spcAft>
              <a:defRPr/>
            </a:pPr>
            <a:r>
              <a:rPr lang="en-US" alt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Pediatrics</a:t>
            </a:r>
          </a:p>
          <a:p>
            <a:pPr algn="l">
              <a:spcAft>
                <a:spcPts val="0"/>
              </a:spcAft>
              <a:defRPr/>
            </a:pPr>
            <a:r>
              <a:rPr lang="en-US" alt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 of Adolescent Medicine</a:t>
            </a:r>
          </a:p>
          <a:p>
            <a:pPr algn="l">
              <a:spcAft>
                <a:spcPts val="0"/>
              </a:spcAft>
              <a:defRPr/>
            </a:pPr>
            <a:r>
              <a:rPr lang="en-US" alt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haustin@peds.uab.edu</a:t>
            </a:r>
            <a:endParaRPr lang="en-US" altLang="en-US" sz="2600" dirty="0"/>
          </a:p>
          <a:p>
            <a:endParaRPr lang="en-US" dirty="0"/>
          </a:p>
        </p:txBody>
      </p:sp>
      <p:pic>
        <p:nvPicPr>
          <p:cNvPr id="4" name="Picture 4" descr="LEAH logo">
            <a:extLst>
              <a:ext uri="{FF2B5EF4-FFF2-40B4-BE49-F238E27FC236}">
                <a16:creationId xmlns:a16="http://schemas.microsoft.com/office/drawing/2014/main" id="{A4EA0320-6734-48AA-8EF8-550C6B85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20" y="4509949"/>
            <a:ext cx="2897580" cy="13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AF506FD1-BE9A-409E-B096-277064BE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72" y="5909340"/>
            <a:ext cx="4605915" cy="97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3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12AC-65D5-4856-A7D6-09B500FC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4" y="2495781"/>
            <a:ext cx="10933545" cy="1468800"/>
          </a:xfrm>
        </p:spPr>
        <p:txBody>
          <a:bodyPr/>
          <a:lstStyle/>
          <a:p>
            <a:r>
              <a:rPr lang="en-US" b="1" dirty="0"/>
              <a:t>How to have a Crucial conversation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200" b="1" dirty="0"/>
              <a:t>(OR HOW TO GET UNSTUCK)</a:t>
            </a:r>
          </a:p>
        </p:txBody>
      </p:sp>
    </p:spTree>
    <p:extLst>
      <p:ext uri="{BB962C8B-B14F-4D97-AF65-F5344CB8AC3E}">
        <p14:creationId xmlns:p14="http://schemas.microsoft.com/office/powerpoint/2010/main" val="41382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Start with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1" y="2179903"/>
            <a:ext cx="5404898" cy="576262"/>
          </a:xfrm>
        </p:spPr>
        <p:txBody>
          <a:bodyPr/>
          <a:lstStyle/>
          <a:p>
            <a:r>
              <a:rPr lang="en-US" b="1" dirty="0"/>
              <a:t>What’s Your Style Under Stress?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4590" y="2756165"/>
            <a:ext cx="4996923" cy="2920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u="sng" dirty="0"/>
              <a:t>Before you start</a:t>
            </a:r>
            <a:r>
              <a:rPr lang="en-US" sz="2200" b="1" dirty="0"/>
              <a:t>:</a:t>
            </a:r>
            <a:endParaRPr lang="en-US" sz="2200" dirty="0"/>
          </a:p>
          <a:p>
            <a:pPr lvl="0"/>
            <a:r>
              <a:rPr lang="en-US" sz="1900" dirty="0"/>
              <a:t>Decide if you want to focus on work or home</a:t>
            </a:r>
          </a:p>
          <a:p>
            <a:endParaRPr lang="en-US" sz="1900" dirty="0"/>
          </a:p>
          <a:p>
            <a:pPr lvl="0"/>
            <a:r>
              <a:rPr lang="en-US" sz="1900" dirty="0"/>
              <a:t>Think of a specific person or topic where you are having trouble/identify a need for a crucial conversation</a:t>
            </a:r>
          </a:p>
          <a:p>
            <a:endParaRPr lang="en-US" sz="1900" dirty="0"/>
          </a:p>
          <a:p>
            <a:pPr lvl="0"/>
            <a:r>
              <a:rPr lang="en-US" sz="1900" dirty="0"/>
              <a:t>Candidly answer the questions while keeping this crucial conversation in mind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644333" y="2622668"/>
            <a:ext cx="2199383" cy="576262"/>
          </a:xfrm>
        </p:spPr>
        <p:txBody>
          <a:bodyPr/>
          <a:lstStyle/>
          <a:p>
            <a:r>
              <a:rPr lang="en-US" dirty="0"/>
              <a:t>Silence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053576" y="3225451"/>
            <a:ext cx="4995334" cy="29209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1 (T)					7 (T)</a:t>
            </a:r>
          </a:p>
          <a:p>
            <a:pPr marL="0" indent="0">
              <a:buNone/>
            </a:pPr>
            <a:r>
              <a:rPr lang="en-US" dirty="0"/>
              <a:t>		2 (T)					8(T)</a:t>
            </a:r>
          </a:p>
          <a:p>
            <a:pPr marL="0" indent="0">
              <a:buNone/>
            </a:pPr>
            <a:r>
              <a:rPr lang="en-US" dirty="0"/>
              <a:t>		3 (T)					9 (T)</a:t>
            </a:r>
          </a:p>
          <a:p>
            <a:pPr marL="0" indent="0">
              <a:buNone/>
            </a:pPr>
            <a:r>
              <a:rPr lang="en-US" dirty="0"/>
              <a:t>		4 (T)					10 (T)</a:t>
            </a:r>
          </a:p>
          <a:p>
            <a:pPr marL="0" indent="0">
              <a:buNone/>
            </a:pPr>
            <a:r>
              <a:rPr lang="en-US" dirty="0"/>
              <a:t>		5 (T)					11 (T)</a:t>
            </a:r>
          </a:p>
          <a:p>
            <a:pPr marL="0" indent="0">
              <a:buNone/>
            </a:pPr>
            <a:r>
              <a:rPr lang="en-US" dirty="0"/>
              <a:t>		6 (T)					12 (T)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43716" y="2649189"/>
            <a:ext cx="183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Violence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4333" y="2179903"/>
            <a:ext cx="35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Scoring:</a:t>
            </a:r>
            <a:r>
              <a:rPr lang="en-US" u="sng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2039A7-F1D2-4FD2-AFB8-CC28DDBC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825" y="898783"/>
            <a:ext cx="109737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F923-63D2-4A82-8D6A-1708CB0F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800"/>
            <a:ext cx="10131425" cy="1456267"/>
          </a:xfrm>
        </p:spPr>
        <p:txBody>
          <a:bodyPr/>
          <a:lstStyle/>
          <a:p>
            <a:r>
              <a:rPr lang="en-US" b="1" u="sng" dirty="0"/>
              <a:t>Start with the heart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4E0D-E0E9-4E34-BB34-6047D5B0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5593"/>
            <a:ext cx="11062854" cy="52277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Learn to identify when conversations feel crucial</a:t>
            </a:r>
          </a:p>
          <a:p>
            <a:pPr lvl="1"/>
            <a:r>
              <a:rPr lang="en-US" sz="2400" dirty="0"/>
              <a:t>Physical signs</a:t>
            </a:r>
          </a:p>
          <a:p>
            <a:pPr lvl="2"/>
            <a:r>
              <a:rPr lang="en-US" sz="2000" dirty="0"/>
              <a:t>Stomach tightens</a:t>
            </a:r>
          </a:p>
          <a:p>
            <a:pPr lvl="2"/>
            <a:r>
              <a:rPr lang="en-US" sz="2000" dirty="0"/>
              <a:t>Jaw clenches</a:t>
            </a:r>
          </a:p>
          <a:p>
            <a:pPr lvl="1"/>
            <a:r>
              <a:rPr lang="en-US" sz="2400" dirty="0"/>
              <a:t>Emotional signs</a:t>
            </a:r>
          </a:p>
          <a:p>
            <a:pPr lvl="2"/>
            <a:r>
              <a:rPr lang="en-US" sz="2000" dirty="0"/>
              <a:t>Scared </a:t>
            </a:r>
          </a:p>
          <a:p>
            <a:pPr lvl="2"/>
            <a:r>
              <a:rPr lang="en-US" sz="2000" dirty="0"/>
              <a:t>Hurt </a:t>
            </a:r>
          </a:p>
          <a:p>
            <a:pPr lvl="2"/>
            <a:r>
              <a:rPr lang="en-US" sz="2000" dirty="0"/>
              <a:t>Angry</a:t>
            </a:r>
          </a:p>
          <a:p>
            <a:pPr lvl="2"/>
            <a:r>
              <a:rPr lang="en-US" sz="2000" dirty="0"/>
              <a:t>Mistrust</a:t>
            </a:r>
          </a:p>
          <a:p>
            <a:pPr lvl="1"/>
            <a:r>
              <a:rPr lang="en-US" sz="2400" dirty="0"/>
              <a:t>What did it look like when you were little?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rgbClr val="92D050"/>
                </a:solidFill>
              </a:rPr>
              <a:t>			*Step back, slow down, take steps to turn your brain back on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6BA7D-5336-4E42-9934-4BAEAA60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58" y="2382983"/>
            <a:ext cx="4298732" cy="2859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00A98-7BB0-4E5B-9A5C-3946B6791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825" y="583370"/>
            <a:ext cx="109737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3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A05C-5A13-41C7-BDA2-F61A40C0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Start with the heart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EB5F6-BB5C-416A-BC27-2B7B4775F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EDAE6-2482-41F4-863F-E8D4974A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14" y="2065867"/>
            <a:ext cx="109737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41" y="177029"/>
            <a:ext cx="10131425" cy="1456267"/>
          </a:xfrm>
        </p:spPr>
        <p:txBody>
          <a:bodyPr/>
          <a:lstStyle/>
          <a:p>
            <a:r>
              <a:rPr lang="en-US" b="1" u="sng" dirty="0"/>
              <a:t>Start with the heart </a:t>
            </a:r>
          </a:p>
        </p:txBody>
      </p:sp>
      <p:pic>
        <p:nvPicPr>
          <p:cNvPr id="4" name="Online Media 3" title="How Mindfulness Empowers Us: An Animation Narrated by Sharon Salzberg">
            <a:hlinkClick r:id="" action="ppaction://media"/>
            <a:extLst>
              <a:ext uri="{FF2B5EF4-FFF2-40B4-BE49-F238E27FC236}">
                <a16:creationId xmlns:a16="http://schemas.microsoft.com/office/drawing/2014/main" id="{49D17CB4-5B87-43AB-AF75-5469F3CC66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0199" y="1200727"/>
            <a:ext cx="10057374" cy="5657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36243-8071-4569-8E80-252B0E28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165" y="466213"/>
            <a:ext cx="109737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41" y="158556"/>
            <a:ext cx="10131425" cy="1456267"/>
          </a:xfrm>
        </p:spPr>
        <p:txBody>
          <a:bodyPr/>
          <a:lstStyle/>
          <a:p>
            <a:r>
              <a:rPr lang="en-US" b="1" u="sng" dirty="0"/>
              <a:t>Start with the heart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39BFF-615A-48AC-863F-787CA43F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827" y="2039696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What do I want for myself?</a:t>
            </a:r>
          </a:p>
          <a:p>
            <a:r>
              <a:rPr lang="en-US" sz="3200" dirty="0"/>
              <a:t>What do I want from others?</a:t>
            </a:r>
          </a:p>
          <a:p>
            <a:r>
              <a:rPr lang="en-US" sz="3200" dirty="0"/>
              <a:t>What do I want from the relationship? </a:t>
            </a:r>
          </a:p>
          <a:p>
            <a:r>
              <a:rPr lang="en-US" sz="3200" dirty="0"/>
              <a:t>Is my behavior showing others what my true motives are?</a:t>
            </a:r>
          </a:p>
          <a:p>
            <a:pPr lvl="1"/>
            <a:r>
              <a:rPr lang="en-US" sz="3000" dirty="0"/>
              <a:t>What might my silence or violence say about my motives?</a:t>
            </a:r>
          </a:p>
          <a:p>
            <a:r>
              <a:rPr lang="en-US" sz="3200" dirty="0"/>
              <a:t>If this is what I really want what should I say or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36243-8071-4569-8E80-252B0E28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165" y="466213"/>
            <a:ext cx="109737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2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28EB-6894-421C-A060-7708BECB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DD1A36-E6BA-47F9-9F9D-A52D4FCC7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66" y="-10518"/>
            <a:ext cx="9162473" cy="68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9382"/>
            <a:ext cx="10131425" cy="1456267"/>
          </a:xfrm>
        </p:spPr>
        <p:txBody>
          <a:bodyPr/>
          <a:lstStyle/>
          <a:p>
            <a:r>
              <a:rPr lang="en-US" b="1" u="sng" dirty="0"/>
              <a:t>Master my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7515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 Multiple stories can be told from the same facts</a:t>
            </a:r>
          </a:p>
          <a:p>
            <a:r>
              <a:rPr lang="en-US" sz="2800" dirty="0"/>
              <a:t>Our brain is hardwired to create these stories </a:t>
            </a:r>
          </a:p>
          <a:p>
            <a:r>
              <a:rPr lang="en-US" sz="2800" dirty="0"/>
              <a:t>Our stories can then set off uncomfortable emotions</a:t>
            </a:r>
          </a:p>
          <a:p>
            <a:r>
              <a:rPr lang="en-US" sz="2800" dirty="0"/>
              <a:t>If you can give up the hold on the certainty of your emotions, you may be able to create healthier emotions and better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8ED0EF-674B-4591-B8BA-A7EF61D3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39" y="4351035"/>
            <a:ext cx="9282545" cy="25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072C9-BEDF-45C6-8B52-749BD5AE5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11822" cy="364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84E10B-C097-4574-B767-89A774FE7353}"/>
              </a:ext>
            </a:extLst>
          </p:cNvPr>
          <p:cNvSpPr txBox="1"/>
          <p:nvPr/>
        </p:nvSpPr>
        <p:spPr>
          <a:xfrm>
            <a:off x="7601528" y="212436"/>
            <a:ext cx="45073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VICTIM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It’s not my fault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I’m an innocent sufferer</a:t>
            </a:r>
          </a:p>
          <a:p>
            <a:endParaRPr lang="en-US" sz="3600" dirty="0"/>
          </a:p>
          <a:p>
            <a:r>
              <a:rPr lang="en-US" sz="3600" dirty="0"/>
              <a:t>VILLAIN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It’s all your fault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Emphasize others nasty qualities and rely on ugly labels</a:t>
            </a:r>
          </a:p>
          <a:p>
            <a:endParaRPr lang="en-US" sz="3600" dirty="0"/>
          </a:p>
          <a:p>
            <a:r>
              <a:rPr lang="en-US" sz="3600" dirty="0"/>
              <a:t>HELPLESS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There’s nothing else I can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no healthy options for taking action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07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Master my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Facts</a:t>
            </a:r>
          </a:p>
          <a:p>
            <a:pPr lvl="1"/>
            <a:r>
              <a:rPr lang="en-US" sz="2600" dirty="0"/>
              <a:t>An actual occurrence, something that can be proven through observation or measurement</a:t>
            </a:r>
          </a:p>
          <a:p>
            <a:r>
              <a:rPr lang="en-US" sz="2800" dirty="0"/>
              <a:t>Stories</a:t>
            </a:r>
          </a:p>
          <a:p>
            <a:pPr lvl="1"/>
            <a:r>
              <a:rPr lang="en-US" sz="2600" dirty="0"/>
              <a:t>Judgements </a:t>
            </a:r>
          </a:p>
          <a:p>
            <a:pPr lvl="1"/>
            <a:r>
              <a:rPr lang="en-US" sz="2600" dirty="0"/>
              <a:t>Conclusions</a:t>
            </a:r>
          </a:p>
          <a:p>
            <a:pPr lvl="1"/>
            <a:r>
              <a:rPr lang="en-US" sz="2600" dirty="0"/>
              <a:t>Attributions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2950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3A9939-5814-4042-B08E-01066DF4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" y="0"/>
            <a:ext cx="4221017" cy="68970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2A927A-1DFF-44CE-A621-DE95023D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10" y="1440873"/>
            <a:ext cx="7555346" cy="4137891"/>
          </a:xfrm>
        </p:spPr>
        <p:txBody>
          <a:bodyPr/>
          <a:lstStyle/>
          <a:p>
            <a:r>
              <a:rPr lang="en-US" sz="4000" b="1" u="sng" dirty="0"/>
              <a:t>Crucial Conversation </a:t>
            </a:r>
            <a:br>
              <a:rPr lang="en-US" b="1" u="sng" dirty="0"/>
            </a:br>
            <a:r>
              <a:rPr lang="en-US" b="1" dirty="0"/>
              <a:t>D</a:t>
            </a:r>
            <a:r>
              <a:rPr lang="en-US" sz="2800" cap="none" dirty="0">
                <a:latin typeface="+mn-lt"/>
              </a:rPr>
              <a:t>iscussion between 2 or more people where: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	1) Stakes are high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	2) Opinions vary</a:t>
            </a:r>
            <a:br>
              <a:rPr lang="en-US" sz="2800" cap="none" dirty="0">
                <a:latin typeface="+mn-lt"/>
              </a:rPr>
            </a:br>
            <a:r>
              <a:rPr lang="en-US" sz="2800" cap="none" dirty="0">
                <a:latin typeface="+mn-lt"/>
              </a:rPr>
              <a:t>	3) Emotions run strong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21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5D91-9AEF-40CD-AB10-1CA5179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5E1BA9-9436-4554-A157-F03E6A68C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37" y="777032"/>
            <a:ext cx="10360162" cy="53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0FB9-F2E4-4E9B-9371-5242397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Master my stories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8AD9-9015-4BF5-85B6-55AE92E4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4903"/>
            <a:ext cx="11090563" cy="4157133"/>
          </a:xfrm>
        </p:spPr>
        <p:txBody>
          <a:bodyPr>
            <a:normAutofit/>
          </a:bodyPr>
          <a:lstStyle/>
          <a:p>
            <a:r>
              <a:rPr lang="en-US" sz="3200" dirty="0"/>
              <a:t>Go back to the story you told in your crucial conversation</a:t>
            </a:r>
          </a:p>
          <a:p>
            <a:pPr lvl="1"/>
            <a:r>
              <a:rPr lang="en-US" sz="2800" dirty="0"/>
              <a:t>Underline all the </a:t>
            </a:r>
            <a:r>
              <a:rPr lang="en-US" sz="2800" u="sng" dirty="0"/>
              <a:t>FACTS</a:t>
            </a:r>
            <a:r>
              <a:rPr lang="en-US" sz="2800" dirty="0"/>
              <a:t> in your story. </a:t>
            </a:r>
          </a:p>
          <a:p>
            <a:pPr lvl="1"/>
            <a:r>
              <a:rPr lang="en-US" sz="2800" dirty="0"/>
              <a:t>Who is the VICTIM? the VILLIAN? The HELPLESS person?</a:t>
            </a:r>
          </a:p>
        </p:txBody>
      </p:sp>
    </p:spTree>
    <p:extLst>
      <p:ext uri="{BB962C8B-B14F-4D97-AF65-F5344CB8AC3E}">
        <p14:creationId xmlns:p14="http://schemas.microsoft.com/office/powerpoint/2010/main" val="383236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Master my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31223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Turn yourself from a victim to a contributor</a:t>
            </a:r>
          </a:p>
          <a:p>
            <a:r>
              <a:rPr lang="en-US" sz="3200" dirty="0"/>
              <a:t>Turn others from villains to humans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Why would a reasonable, rational and decent person do this?</a:t>
            </a:r>
          </a:p>
        </p:txBody>
      </p:sp>
    </p:spTree>
    <p:extLst>
      <p:ext uri="{BB962C8B-B14F-4D97-AF65-F5344CB8AC3E}">
        <p14:creationId xmlns:p14="http://schemas.microsoft.com/office/powerpoint/2010/main" val="121924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EBD2-785E-4BF6-A799-8FF70E26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to have a crucial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7248-EE9D-488F-8C41-C03889B1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25601"/>
            <a:ext cx="11247581" cy="5089236"/>
          </a:xfrm>
        </p:spPr>
        <p:txBody>
          <a:bodyPr>
            <a:normAutofit/>
          </a:bodyPr>
          <a:lstStyle/>
          <a:p>
            <a:r>
              <a:rPr lang="en-US" sz="2800" dirty="0"/>
              <a:t>Content </a:t>
            </a:r>
          </a:p>
          <a:p>
            <a:pPr lvl="1"/>
            <a:r>
              <a:rPr lang="en-US" sz="2400" dirty="0"/>
              <a:t>The report is useless</a:t>
            </a:r>
          </a:p>
          <a:p>
            <a:pPr lvl="1"/>
            <a:r>
              <a:rPr lang="en-US" sz="2400" dirty="0"/>
              <a:t>It’s really not your job to do these things.</a:t>
            </a:r>
          </a:p>
          <a:p>
            <a:r>
              <a:rPr lang="en-US" sz="2800" dirty="0"/>
              <a:t>Pattern </a:t>
            </a:r>
          </a:p>
          <a:p>
            <a:pPr lvl="1"/>
            <a:r>
              <a:rPr lang="en-US" sz="2400" dirty="0"/>
              <a:t>Its always a last minute request.</a:t>
            </a:r>
          </a:p>
          <a:p>
            <a:pPr lvl="1"/>
            <a:r>
              <a:rPr lang="en-US" sz="2400" dirty="0"/>
              <a:t>You are constantly confronting an unrealistic work load</a:t>
            </a:r>
          </a:p>
          <a:p>
            <a:r>
              <a:rPr lang="en-US" sz="2800" dirty="0"/>
              <a:t>Relationship</a:t>
            </a:r>
          </a:p>
          <a:p>
            <a:pPr lvl="1"/>
            <a:r>
              <a:rPr lang="en-US" sz="2400" dirty="0"/>
              <a:t>You don’t feel valued</a:t>
            </a:r>
          </a:p>
          <a:p>
            <a:pPr lvl="1"/>
            <a:r>
              <a:rPr lang="en-US" sz="2400" dirty="0"/>
              <a:t>You don’t feel like you can express your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2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State my path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678" y="1123122"/>
            <a:ext cx="7533862" cy="5496339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4"/>
                </a:solidFill>
              </a:rPr>
              <a:t>S</a:t>
            </a:r>
            <a:r>
              <a:rPr lang="en-US" sz="3600" dirty="0"/>
              <a:t>hare your facts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T</a:t>
            </a:r>
            <a:r>
              <a:rPr lang="en-US" sz="3600" dirty="0"/>
              <a:t>ell your story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A</a:t>
            </a:r>
            <a:r>
              <a:rPr lang="en-US" sz="3600" dirty="0"/>
              <a:t>sk for others paths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T</a:t>
            </a:r>
            <a:r>
              <a:rPr lang="en-US" sz="3600" dirty="0"/>
              <a:t>alk tentatively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E</a:t>
            </a:r>
            <a:r>
              <a:rPr lang="en-US" sz="3600" dirty="0"/>
              <a:t>ncourage testing </a:t>
            </a:r>
          </a:p>
        </p:txBody>
      </p:sp>
    </p:spTree>
    <p:extLst>
      <p:ext uri="{BB962C8B-B14F-4D97-AF65-F5344CB8AC3E}">
        <p14:creationId xmlns:p14="http://schemas.microsoft.com/office/powerpoint/2010/main" val="61359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8" y="238539"/>
            <a:ext cx="10131425" cy="1456267"/>
          </a:xfrm>
        </p:spPr>
        <p:txBody>
          <a:bodyPr/>
          <a:lstStyle/>
          <a:p>
            <a:r>
              <a:rPr lang="en-US" b="1" u="sng" dirty="0"/>
              <a:t>State my path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327" y="120074"/>
            <a:ext cx="8383907" cy="6499388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4"/>
                </a:solidFill>
              </a:rPr>
              <a:t>S</a:t>
            </a:r>
            <a:r>
              <a:rPr lang="en-US" sz="3600" dirty="0"/>
              <a:t>hare your facts</a:t>
            </a:r>
          </a:p>
          <a:p>
            <a:pPr lvl="1"/>
            <a:r>
              <a:rPr lang="en-US" sz="2400" dirty="0"/>
              <a:t>I was expecting to receive this yesterday. This is the 3</a:t>
            </a:r>
            <a:r>
              <a:rPr lang="en-US" sz="2400" baseline="30000" dirty="0"/>
              <a:t>rd</a:t>
            </a:r>
            <a:r>
              <a:rPr lang="en-US" sz="2400" dirty="0"/>
              <a:t> time that you have not met a deadline that we have set for this project.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T</a:t>
            </a:r>
            <a:r>
              <a:rPr lang="en-US" sz="3600" dirty="0"/>
              <a:t>ell your story</a:t>
            </a:r>
          </a:p>
          <a:p>
            <a:pPr lvl="1"/>
            <a:r>
              <a:rPr lang="en-US" sz="2400" dirty="0"/>
              <a:t>I’m worried about how invested you are in this project.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A</a:t>
            </a:r>
            <a:r>
              <a:rPr lang="en-US" sz="3600" dirty="0"/>
              <a:t>sk for others paths</a:t>
            </a:r>
          </a:p>
          <a:p>
            <a:pPr lvl="1"/>
            <a:r>
              <a:rPr lang="en-US" sz="2400" dirty="0"/>
              <a:t>Is that the case, or am I missing something?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T</a:t>
            </a:r>
            <a:r>
              <a:rPr lang="en-US" sz="3600" dirty="0"/>
              <a:t>alk tentatively</a:t>
            </a:r>
          </a:p>
          <a:p>
            <a:r>
              <a:rPr lang="en-US" sz="3600" u="sng" dirty="0">
                <a:solidFill>
                  <a:schemeClr val="accent4"/>
                </a:solidFill>
              </a:rPr>
              <a:t>E</a:t>
            </a:r>
            <a:r>
              <a:rPr lang="en-US" sz="3600" dirty="0"/>
              <a:t>ncourage testing </a:t>
            </a:r>
          </a:p>
        </p:txBody>
      </p:sp>
    </p:spTree>
    <p:extLst>
      <p:ext uri="{BB962C8B-B14F-4D97-AF65-F5344CB8AC3E}">
        <p14:creationId xmlns:p14="http://schemas.microsoft.com/office/powerpoint/2010/main" val="366382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0FB9-F2E4-4E9B-9371-5242397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STATE YOUR PATH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8AD9-9015-4BF5-85B6-55AE92E4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4903"/>
            <a:ext cx="11090563" cy="4157133"/>
          </a:xfrm>
        </p:spPr>
        <p:txBody>
          <a:bodyPr>
            <a:normAutofit/>
          </a:bodyPr>
          <a:lstStyle/>
          <a:p>
            <a:r>
              <a:rPr lang="en-US" sz="3200" dirty="0"/>
              <a:t>Go back to your crucial conversation &amp; try to STATE YOUR PATH</a:t>
            </a:r>
          </a:p>
          <a:p>
            <a:pPr lvl="1"/>
            <a:r>
              <a:rPr lang="en-US" sz="3000" u="sng" dirty="0">
                <a:solidFill>
                  <a:schemeClr val="accent4"/>
                </a:solidFill>
              </a:rPr>
              <a:t>S</a:t>
            </a:r>
            <a:r>
              <a:rPr lang="en-US" sz="3000" dirty="0"/>
              <a:t>hare your facts</a:t>
            </a:r>
          </a:p>
          <a:p>
            <a:pPr lvl="1"/>
            <a:r>
              <a:rPr lang="en-US" sz="3000" u="sng" dirty="0">
                <a:solidFill>
                  <a:schemeClr val="accent4"/>
                </a:solidFill>
              </a:rPr>
              <a:t>T</a:t>
            </a:r>
            <a:r>
              <a:rPr lang="en-US" sz="3000" dirty="0"/>
              <a:t>ell your story</a:t>
            </a:r>
          </a:p>
          <a:p>
            <a:pPr lvl="1"/>
            <a:r>
              <a:rPr lang="en-US" sz="3000" u="sng" dirty="0">
                <a:solidFill>
                  <a:schemeClr val="accent4"/>
                </a:solidFill>
              </a:rPr>
              <a:t>A</a:t>
            </a:r>
            <a:r>
              <a:rPr lang="en-US" sz="3000" dirty="0"/>
              <a:t>sk for others paths</a:t>
            </a:r>
          </a:p>
          <a:p>
            <a:pPr lvl="1"/>
            <a:r>
              <a:rPr lang="en-US" sz="3000" u="sng" dirty="0">
                <a:solidFill>
                  <a:schemeClr val="accent4"/>
                </a:solidFill>
              </a:rPr>
              <a:t>T</a:t>
            </a:r>
            <a:r>
              <a:rPr lang="en-US" sz="3000" dirty="0"/>
              <a:t>alk tentatively</a:t>
            </a:r>
          </a:p>
          <a:p>
            <a:pPr lvl="1"/>
            <a:r>
              <a:rPr lang="en-US" sz="3000" u="sng" dirty="0">
                <a:solidFill>
                  <a:schemeClr val="accent4"/>
                </a:solidFill>
              </a:rPr>
              <a:t>E</a:t>
            </a:r>
            <a:r>
              <a:rPr lang="en-US" sz="3000" dirty="0"/>
              <a:t>ncourage testing</a:t>
            </a:r>
          </a:p>
        </p:txBody>
      </p:sp>
    </p:spTree>
    <p:extLst>
      <p:ext uri="{BB962C8B-B14F-4D97-AF65-F5344CB8AC3E}">
        <p14:creationId xmlns:p14="http://schemas.microsoft.com/office/powerpoint/2010/main" val="254280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F923-63D2-4A82-8D6A-1708CB0F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800"/>
            <a:ext cx="10131425" cy="1456267"/>
          </a:xfrm>
        </p:spPr>
        <p:txBody>
          <a:bodyPr/>
          <a:lstStyle/>
          <a:p>
            <a:r>
              <a:rPr lang="en-US" b="1" u="sng" dirty="0"/>
              <a:t>Make it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4E0D-E0E9-4E34-BB34-6047D5B0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46" y="1458578"/>
            <a:ext cx="6767945" cy="2771677"/>
          </a:xfrm>
        </p:spPr>
        <p:txBody>
          <a:bodyPr>
            <a:normAutofit/>
          </a:bodyPr>
          <a:lstStyle/>
          <a:p>
            <a:r>
              <a:rPr lang="en-US" sz="2800" dirty="0"/>
              <a:t>Learn to identify when others feel unsafe</a:t>
            </a:r>
          </a:p>
          <a:p>
            <a:pPr lvl="1"/>
            <a:r>
              <a:rPr lang="en-US" sz="2400" dirty="0"/>
              <a:t>Look for signs of silence or violence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6BA7D-5336-4E42-9934-4BAEAA60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31" y="1032933"/>
            <a:ext cx="4298732" cy="28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Make it safe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09558"/>
            <a:ext cx="10915072" cy="4646660"/>
          </a:xfrm>
        </p:spPr>
        <p:txBody>
          <a:bodyPr>
            <a:normAutofit/>
          </a:bodyPr>
          <a:lstStyle/>
          <a:p>
            <a:r>
              <a:rPr lang="en-US" sz="2800" dirty="0"/>
              <a:t>Step back and make it safe if you detect silence or violence in others </a:t>
            </a:r>
          </a:p>
          <a:p>
            <a:r>
              <a:rPr lang="en-US" sz="2600" dirty="0"/>
              <a:t>What is at risk? Mutual purpose and/or mutual respect</a:t>
            </a:r>
          </a:p>
          <a:p>
            <a:pPr lvl="1"/>
            <a:r>
              <a:rPr lang="en-US" sz="2400" dirty="0"/>
              <a:t>Apologize if appropriate</a:t>
            </a:r>
          </a:p>
          <a:p>
            <a:pPr lvl="1"/>
            <a:r>
              <a:rPr lang="en-US" sz="2400" dirty="0"/>
              <a:t>Contrast</a:t>
            </a:r>
          </a:p>
          <a:p>
            <a:pPr lvl="2"/>
            <a:r>
              <a:rPr lang="en-US" sz="2000" dirty="0"/>
              <a:t>Don’t: </a:t>
            </a:r>
            <a:r>
              <a:rPr lang="en-US" sz="2000" b="1" dirty="0">
                <a:solidFill>
                  <a:srgbClr val="92D050"/>
                </a:solidFill>
              </a:rPr>
              <a:t>“The last thing I wanted to do was to communicate that I don’t value the work that you put in to the project.”</a:t>
            </a:r>
          </a:p>
          <a:p>
            <a:pPr lvl="2"/>
            <a:r>
              <a:rPr lang="en-US" sz="2000" dirty="0"/>
              <a:t>Do: </a:t>
            </a:r>
            <a:r>
              <a:rPr lang="en-US" sz="2000" b="1" dirty="0">
                <a:solidFill>
                  <a:srgbClr val="92D050"/>
                </a:solidFill>
              </a:rPr>
              <a:t>“I think your work has been nothing short of spectacular.”</a:t>
            </a:r>
          </a:p>
          <a:p>
            <a:pPr lvl="1"/>
            <a:r>
              <a:rPr lang="en-US" sz="2400" dirty="0"/>
              <a:t>Look for Mutual Purpose</a:t>
            </a:r>
          </a:p>
        </p:txBody>
      </p:sp>
    </p:spTree>
    <p:extLst>
      <p:ext uri="{BB962C8B-B14F-4D97-AF65-F5344CB8AC3E}">
        <p14:creationId xmlns:p14="http://schemas.microsoft.com/office/powerpoint/2010/main" val="167636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896" y="1933345"/>
            <a:ext cx="10131425" cy="3649133"/>
          </a:xfrm>
        </p:spPr>
        <p:txBody>
          <a:bodyPr/>
          <a:lstStyle/>
          <a:p>
            <a:r>
              <a:rPr lang="en-US" sz="2800" dirty="0"/>
              <a:t>Be sincere </a:t>
            </a:r>
          </a:p>
          <a:p>
            <a:r>
              <a:rPr lang="en-US" sz="2800" dirty="0"/>
              <a:t>Be curious</a:t>
            </a:r>
          </a:p>
          <a:p>
            <a:r>
              <a:rPr lang="en-US" sz="2800" dirty="0"/>
              <a:t>Stay curious</a:t>
            </a:r>
          </a:p>
          <a:p>
            <a:r>
              <a:rPr lang="en-US" sz="2800" dirty="0"/>
              <a:t>Be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5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CRUCIAL CONVERSATION? </a:t>
            </a:r>
          </a:p>
        </p:txBody>
      </p:sp>
      <p:pic>
        <p:nvPicPr>
          <p:cNvPr id="5" name="Online Media 4" title="Awkward Performance Review">
            <a:hlinkClick r:id="" action="ppaction://media"/>
            <a:extLst>
              <a:ext uri="{FF2B5EF4-FFF2-40B4-BE49-F238E27FC236}">
                <a16:creationId xmlns:a16="http://schemas.microsoft.com/office/drawing/2014/main" id="{EF6B958B-FC10-491C-B905-0DD6726D14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2056" y="1671782"/>
            <a:ext cx="9219944" cy="51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8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4433"/>
            <a:ext cx="1100974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Ask to get things rolling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“I would like to hear your concerns.”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“I would really like your opinion on this.”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“Please let me know if you see it differently.”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“Don’t worry about hurting my feelings, I would really like to hear your thoughts.”</a:t>
            </a:r>
          </a:p>
        </p:txBody>
      </p:sp>
    </p:spTree>
    <p:extLst>
      <p:ext uri="{BB962C8B-B14F-4D97-AF65-F5344CB8AC3E}">
        <p14:creationId xmlns:p14="http://schemas.microsoft.com/office/powerpoint/2010/main" val="3562922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10" y="1715269"/>
            <a:ext cx="11187645" cy="4057458"/>
          </a:xfrm>
        </p:spPr>
        <p:txBody>
          <a:bodyPr>
            <a:normAutofit/>
          </a:bodyPr>
          <a:lstStyle/>
          <a:p>
            <a:r>
              <a:rPr lang="en-US" sz="2800" dirty="0"/>
              <a:t>Mirror to confirm feelings</a:t>
            </a:r>
          </a:p>
          <a:p>
            <a:pPr lvl="1"/>
            <a:r>
              <a:rPr lang="en-US" sz="2400" dirty="0"/>
              <a:t>“Don’t worry, I’m fine.” (with a look and tone of being upset)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“Really, from the way you are saying that, it doesn’t sound like you are.”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“You say you are okay, but by the tone of your voice, you seem upset.”</a:t>
            </a:r>
          </a:p>
        </p:txBody>
      </p:sp>
    </p:spTree>
    <p:extLst>
      <p:ext uri="{BB962C8B-B14F-4D97-AF65-F5344CB8AC3E}">
        <p14:creationId xmlns:p14="http://schemas.microsoft.com/office/powerpoint/2010/main" val="1146954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483" y="902662"/>
            <a:ext cx="10541099" cy="4316076"/>
          </a:xfrm>
        </p:spPr>
        <p:txBody>
          <a:bodyPr>
            <a:normAutofit/>
          </a:bodyPr>
          <a:lstStyle/>
          <a:p>
            <a:r>
              <a:rPr lang="en-US" sz="3200" dirty="0"/>
              <a:t>Paraphrase to Acknowledge the Story</a:t>
            </a:r>
          </a:p>
          <a:p>
            <a:pPr lvl="1"/>
            <a:r>
              <a:rPr lang="en-US" sz="2800" dirty="0">
                <a:solidFill>
                  <a:schemeClr val="accent4"/>
                </a:solidFill>
              </a:rPr>
              <a:t>“Let’s see if I’ve got this right. You are upset because…”</a:t>
            </a:r>
          </a:p>
        </p:txBody>
      </p:sp>
    </p:spTree>
    <p:extLst>
      <p:ext uri="{BB962C8B-B14F-4D97-AF65-F5344CB8AC3E}">
        <p14:creationId xmlns:p14="http://schemas.microsoft.com/office/powerpoint/2010/main" val="3406023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0" y="1604433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Prime When You’re Getting Nowhere</a:t>
            </a:r>
          </a:p>
          <a:p>
            <a:pPr lvl="1"/>
            <a:r>
              <a:rPr lang="en-US" sz="2800" dirty="0">
                <a:solidFill>
                  <a:schemeClr val="accent4"/>
                </a:solidFill>
              </a:rPr>
              <a:t>“Are you thinking that the only reason we’re doing this is to make money?”</a:t>
            </a:r>
          </a:p>
          <a:p>
            <a:pPr lvl="1"/>
            <a:r>
              <a:rPr lang="en-US" sz="2800" dirty="0">
                <a:solidFill>
                  <a:schemeClr val="accent4"/>
                </a:solidFill>
              </a:rPr>
              <a:t>“I wonder if you are doing this because…”</a:t>
            </a:r>
          </a:p>
        </p:txBody>
      </p:sp>
    </p:spTree>
    <p:extLst>
      <p:ext uri="{BB962C8B-B14F-4D97-AF65-F5344CB8AC3E}">
        <p14:creationId xmlns:p14="http://schemas.microsoft.com/office/powerpoint/2010/main" val="1094351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Explore others Paths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501" y="1964651"/>
            <a:ext cx="10783955" cy="3782576"/>
          </a:xfrm>
        </p:spPr>
        <p:txBody>
          <a:bodyPr>
            <a:normAutofit/>
          </a:bodyPr>
          <a:lstStyle/>
          <a:p>
            <a:r>
              <a:rPr lang="en-US" sz="3600" dirty="0"/>
              <a:t>Don’t forget your ABCs“</a:t>
            </a:r>
          </a:p>
          <a:p>
            <a:pPr lvl="1"/>
            <a:r>
              <a:rPr lang="en-US" sz="2800" dirty="0"/>
              <a:t>Agree when you can agree</a:t>
            </a:r>
          </a:p>
          <a:p>
            <a:pPr lvl="1"/>
            <a:r>
              <a:rPr lang="en-US" sz="2800" dirty="0"/>
              <a:t>Build </a:t>
            </a:r>
          </a:p>
          <a:p>
            <a:pPr lvl="2"/>
            <a:r>
              <a:rPr lang="en-US" sz="2400" dirty="0"/>
              <a:t>Instead of </a:t>
            </a:r>
            <a:r>
              <a:rPr lang="en-US" sz="2400" dirty="0">
                <a:solidFill>
                  <a:schemeClr val="accent4"/>
                </a:solidFill>
              </a:rPr>
              <a:t>“Wrong. You forgot to mention…”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“Absolutely. In addition I noticed that…”</a:t>
            </a:r>
          </a:p>
          <a:p>
            <a:pPr lvl="1"/>
            <a:r>
              <a:rPr lang="en-US" sz="2800" dirty="0"/>
              <a:t>Compare your path with the other person’s path </a:t>
            </a:r>
          </a:p>
          <a:p>
            <a:pPr lvl="2"/>
            <a:r>
              <a:rPr lang="en-US" sz="2400" dirty="0"/>
              <a:t>Don’t suggest others are wrong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4881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DDB-FC6D-4C43-AAFD-04038B25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Move to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390E-42A7-4F29-85F4-82324643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Make Assignments and Put Decisions into Action</a:t>
            </a:r>
          </a:p>
          <a:p>
            <a:pPr lvl="1"/>
            <a:r>
              <a:rPr lang="en-US" sz="2400" dirty="0"/>
              <a:t>Who?</a:t>
            </a:r>
          </a:p>
          <a:p>
            <a:pPr lvl="1"/>
            <a:r>
              <a:rPr lang="en-US" sz="2400" dirty="0"/>
              <a:t>Does what?</a:t>
            </a:r>
          </a:p>
          <a:p>
            <a:pPr lvl="1"/>
            <a:r>
              <a:rPr lang="en-US" sz="2400" dirty="0"/>
              <a:t>By When?</a:t>
            </a:r>
          </a:p>
          <a:p>
            <a:pPr lvl="1"/>
            <a:r>
              <a:rPr lang="en-US" sz="2400" dirty="0"/>
              <a:t>How will you follow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80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66E9-FC8C-4C61-AFCB-1C2A2662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Mastering crucial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D566-18C3-40EF-AEC5-8E500B3B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24001"/>
            <a:ext cx="10250054" cy="508923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dirty="0"/>
              <a:t>Start with the Heart – Empathy and positive regard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Learn to look – And stay in the dialogue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Make it safe – Prevent Fear, encourage open dialogue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Master my stories – Avoid clever stories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STATE My path – Separate facts from stories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Explore others paths – Listen with empathy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/>
              <a:t>Move to action – Who is going to do what by when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070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7CF7-7338-4ED8-AF9E-0C507961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18" y="2700866"/>
            <a:ext cx="8921173" cy="1456267"/>
          </a:xfrm>
        </p:spPr>
        <p:txBody>
          <a:bodyPr/>
          <a:lstStyle/>
          <a:p>
            <a:r>
              <a:rPr lang="en-US" b="1" u="sng" dirty="0"/>
              <a:t>What is the typical response to </a:t>
            </a:r>
            <a:br>
              <a:rPr lang="en-US" b="1" u="sng" dirty="0"/>
            </a:br>
            <a:r>
              <a:rPr lang="en-US" b="1" u="sng" dirty="0"/>
              <a:t>crucial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269613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7CF7-7338-4ED8-AF9E-0C507961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6" y="184727"/>
            <a:ext cx="11580089" cy="1456267"/>
          </a:xfrm>
        </p:spPr>
        <p:txBody>
          <a:bodyPr/>
          <a:lstStyle/>
          <a:p>
            <a:r>
              <a:rPr lang="en-US" b="1" u="sng" dirty="0"/>
              <a:t>Responses to crucial conversations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0A66068-2B76-4409-8D54-077EB3A1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61316"/>
            <a:ext cx="6741522" cy="5096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27786-0A65-4EF0-8EA9-3B81E75868A4}"/>
              </a:ext>
            </a:extLst>
          </p:cNvPr>
          <p:cNvSpPr txBox="1"/>
          <p:nvPr/>
        </p:nvSpPr>
        <p:spPr>
          <a:xfrm>
            <a:off x="6741522" y="2152072"/>
            <a:ext cx="54504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+mj-lt"/>
              </a:rPr>
              <a:t>AVOID (SILENCE)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Suffer the Consequences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Mistrust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Misunderstanding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235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7CF7-7338-4ED8-AF9E-0C507961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255539"/>
            <a:ext cx="11120582" cy="1456267"/>
          </a:xfrm>
        </p:spPr>
        <p:txBody>
          <a:bodyPr/>
          <a:lstStyle/>
          <a:p>
            <a:r>
              <a:rPr lang="en-US" b="1" u="sng" dirty="0"/>
              <a:t>Responses to crucial conversations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70A73-9E42-46FE-B416-395D3F42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20" y="1949643"/>
            <a:ext cx="6459880" cy="429875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C42A8-B768-453B-B5E9-1A284280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5" y="1791085"/>
            <a:ext cx="5458257" cy="4194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+mj-lt"/>
              </a:rPr>
              <a:t>CONFRONT (VIOLENCE)</a:t>
            </a:r>
          </a:p>
          <a:p>
            <a:r>
              <a:rPr lang="en-US" sz="3200" dirty="0"/>
              <a:t>Face them</a:t>
            </a:r>
          </a:p>
          <a:p>
            <a:r>
              <a:rPr lang="en-US" sz="3200" dirty="0"/>
              <a:t>Handle them poorly</a:t>
            </a:r>
          </a:p>
          <a:p>
            <a:r>
              <a:rPr lang="en-US" sz="3200" dirty="0"/>
              <a:t>Suffer the consequences</a:t>
            </a:r>
          </a:p>
          <a:p>
            <a:pPr lvl="2"/>
            <a:r>
              <a:rPr lang="en-US" sz="3200" dirty="0"/>
              <a:t>Damaged relationship</a:t>
            </a:r>
          </a:p>
        </p:txBody>
      </p:sp>
    </p:spTree>
    <p:extLst>
      <p:ext uri="{BB962C8B-B14F-4D97-AF65-F5344CB8AC3E}">
        <p14:creationId xmlns:p14="http://schemas.microsoft.com/office/powerpoint/2010/main" val="401386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7CF7-7338-4ED8-AF9E-0C507961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255539"/>
            <a:ext cx="11120582" cy="1456267"/>
          </a:xfrm>
        </p:spPr>
        <p:txBody>
          <a:bodyPr/>
          <a:lstStyle/>
          <a:p>
            <a:r>
              <a:rPr lang="en-US" b="1" u="sng" dirty="0"/>
              <a:t>Responses to crucial conversations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C42A8-B768-453B-B5E9-1A284280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35" y="2058940"/>
            <a:ext cx="5310475" cy="4194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HANDLE IT WELL</a:t>
            </a:r>
          </a:p>
          <a:p>
            <a:r>
              <a:rPr lang="en-US" sz="3600" dirty="0"/>
              <a:t>Create </a:t>
            </a:r>
            <a:r>
              <a:rPr lang="en-US" sz="3600" u="sng" dirty="0"/>
              <a:t>Dialogue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Opportunities for openly and honestly expressing opinions, sharing feelings, and articulating viewpoints, even when they are controversial or unpopular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8AB62-E019-4654-8570-ABA164F9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66" y="1983254"/>
            <a:ext cx="6441734" cy="41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2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DC3EC93-D409-4665-BD79-5F2A5122F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18" y="129208"/>
            <a:ext cx="11766964" cy="65995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A98CE0-38E1-4488-8055-FC26E5F0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0868-493F-49CC-B657-B36075AF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Response to crucial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E3C4-7F36-4DFA-8E41-BB830309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1604433"/>
            <a:ext cx="11508509" cy="3649133"/>
          </a:xfrm>
        </p:spPr>
        <p:txBody>
          <a:bodyPr/>
          <a:lstStyle/>
          <a:p>
            <a:r>
              <a:rPr lang="en-US" sz="2800" dirty="0"/>
              <a:t>Think of a time when you were facing a crucial conversation. </a:t>
            </a:r>
          </a:p>
          <a:p>
            <a:r>
              <a:rPr lang="en-US" sz="2800" dirty="0"/>
              <a:t>Recall the full intensity of your feelings about the person or people involved</a:t>
            </a:r>
          </a:p>
          <a:p>
            <a:r>
              <a:rPr lang="en-US" sz="2800" dirty="0"/>
              <a:t>Write your frank an honest story.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0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1884</TotalTime>
  <Words>1042</Words>
  <Application>Microsoft Office PowerPoint</Application>
  <PresentationFormat>Widescreen</PresentationFormat>
  <Paragraphs>191</Paragraphs>
  <Slides>36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Celestial</vt:lpstr>
      <vt:lpstr>Managing Conflict</vt:lpstr>
      <vt:lpstr>Crucial Conversation  Discussion between 2 or more people where:  1) Stakes are high  2) Opinions vary  3) Emotions run strong </vt:lpstr>
      <vt:lpstr>CRUCIAL CONVERSATION? </vt:lpstr>
      <vt:lpstr>What is the typical response to  crucial conversations?</vt:lpstr>
      <vt:lpstr>Responses to crucial conversations</vt:lpstr>
      <vt:lpstr>Responses to crucial conversations</vt:lpstr>
      <vt:lpstr>Responses to crucial conversations</vt:lpstr>
      <vt:lpstr>PowerPoint Presentation</vt:lpstr>
      <vt:lpstr>Response to crucial conversation</vt:lpstr>
      <vt:lpstr>How to have a Crucial conversation  (OR HOW TO GET UNSTUCK)</vt:lpstr>
      <vt:lpstr>Start with the heart</vt:lpstr>
      <vt:lpstr>Start with the heart </vt:lpstr>
      <vt:lpstr>Start with the heart </vt:lpstr>
      <vt:lpstr>Start with the heart </vt:lpstr>
      <vt:lpstr>Start with the heart </vt:lpstr>
      <vt:lpstr>PowerPoint Presentation</vt:lpstr>
      <vt:lpstr>Master my stories </vt:lpstr>
      <vt:lpstr>PowerPoint Presentation</vt:lpstr>
      <vt:lpstr>Master my stories </vt:lpstr>
      <vt:lpstr> </vt:lpstr>
      <vt:lpstr>Master my stories </vt:lpstr>
      <vt:lpstr>Master my stories </vt:lpstr>
      <vt:lpstr>How to have a crucial conversation</vt:lpstr>
      <vt:lpstr>State my path </vt:lpstr>
      <vt:lpstr>State my path </vt:lpstr>
      <vt:lpstr>STATE YOUR PATH </vt:lpstr>
      <vt:lpstr>Make it safe</vt:lpstr>
      <vt:lpstr>Make it safe </vt:lpstr>
      <vt:lpstr>Explore others Paths </vt:lpstr>
      <vt:lpstr>Explore others Paths </vt:lpstr>
      <vt:lpstr>Explore others Paths </vt:lpstr>
      <vt:lpstr>Explore others Paths </vt:lpstr>
      <vt:lpstr>Explore others Paths </vt:lpstr>
      <vt:lpstr>Explore others Paths </vt:lpstr>
      <vt:lpstr>Move to action </vt:lpstr>
      <vt:lpstr>Mastering crucial conversations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Conflict</dc:title>
  <dc:creator>Heather McGinnis</dc:creator>
  <cp:lastModifiedBy>Heather McGinnis</cp:lastModifiedBy>
  <cp:revision>48</cp:revision>
  <dcterms:created xsi:type="dcterms:W3CDTF">2019-02-17T04:08:24Z</dcterms:created>
  <dcterms:modified xsi:type="dcterms:W3CDTF">2019-02-22T05:20:53Z</dcterms:modified>
</cp:coreProperties>
</file>