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handoutMasterIdLst>
    <p:handoutMasterId r:id="rId38"/>
  </p:handoutMasterIdLst>
  <p:sldIdLst>
    <p:sldId id="256" r:id="rId2"/>
    <p:sldId id="305" r:id="rId3"/>
    <p:sldId id="306" r:id="rId4"/>
    <p:sldId id="267" r:id="rId5"/>
    <p:sldId id="259" r:id="rId6"/>
    <p:sldId id="262" r:id="rId7"/>
    <p:sldId id="260" r:id="rId8"/>
    <p:sldId id="263" r:id="rId9"/>
    <p:sldId id="265" r:id="rId10"/>
    <p:sldId id="266" r:id="rId11"/>
    <p:sldId id="283" r:id="rId12"/>
    <p:sldId id="284" r:id="rId13"/>
    <p:sldId id="297" r:id="rId14"/>
    <p:sldId id="295" r:id="rId15"/>
    <p:sldId id="296" r:id="rId16"/>
    <p:sldId id="285" r:id="rId17"/>
    <p:sldId id="298" r:id="rId18"/>
    <p:sldId id="299" r:id="rId19"/>
    <p:sldId id="286" r:id="rId20"/>
    <p:sldId id="300" r:id="rId21"/>
    <p:sldId id="288" r:id="rId22"/>
    <p:sldId id="289" r:id="rId23"/>
    <p:sldId id="290" r:id="rId24"/>
    <p:sldId id="303" r:id="rId25"/>
    <p:sldId id="304" r:id="rId26"/>
    <p:sldId id="292" r:id="rId27"/>
    <p:sldId id="291" r:id="rId28"/>
    <p:sldId id="301" r:id="rId29"/>
    <p:sldId id="293" r:id="rId30"/>
    <p:sldId id="302" r:id="rId31"/>
    <p:sldId id="273" r:id="rId32"/>
    <p:sldId id="294" r:id="rId33"/>
    <p:sldId id="264" r:id="rId34"/>
    <p:sldId id="269" r:id="rId35"/>
    <p:sldId id="270"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a:srgbClr val="A6E4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93" autoAdjust="0"/>
  </p:normalViewPr>
  <p:slideViewPr>
    <p:cSldViewPr>
      <p:cViewPr varScale="1">
        <p:scale>
          <a:sx n="128" d="100"/>
          <a:sy n="128" d="100"/>
        </p:scale>
        <p:origin x="1608" y="17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993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994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250A1358-6AFC-438A-8B39-E41CAC1947FE}" type="slidenum">
              <a:rPr lang="en-US"/>
              <a:pPr>
                <a:defRPr/>
              </a:pPr>
              <a:t>‹#›</a:t>
            </a:fld>
            <a:endParaRPr lang="en-US"/>
          </a:p>
        </p:txBody>
      </p:sp>
    </p:spTree>
    <p:extLst>
      <p:ext uri="{BB962C8B-B14F-4D97-AF65-F5344CB8AC3E}">
        <p14:creationId xmlns:p14="http://schemas.microsoft.com/office/powerpoint/2010/main" val="1607878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A14F682F-3EE7-4971-A643-63FF1F35B603}" type="slidenum">
              <a:rPr lang="en-US"/>
              <a:pPr>
                <a:defRPr/>
              </a:pPr>
              <a:t>‹#›</a:t>
            </a:fld>
            <a:endParaRPr lang="en-US"/>
          </a:p>
        </p:txBody>
      </p:sp>
    </p:spTree>
    <p:extLst>
      <p:ext uri="{BB962C8B-B14F-4D97-AF65-F5344CB8AC3E}">
        <p14:creationId xmlns:p14="http://schemas.microsoft.com/office/powerpoint/2010/main" val="18994846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miter lim="800000"/>
            <a:headEnd/>
            <a:tailEnd/>
          </a:ln>
        </p:spPr>
        <p:txBody>
          <a:bodyPr/>
          <a:lstStyle/>
          <a:p>
            <a:fld id="{60C27503-8FB7-49E0-8E3F-AF95C32BB97D}" type="slidenum">
              <a:rPr lang="en-US" smtClean="0"/>
              <a:pPr/>
              <a:t>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809739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miter lim="800000"/>
            <a:headEnd/>
            <a:tailEnd/>
          </a:ln>
        </p:spPr>
        <p:txBody>
          <a:bodyPr/>
          <a:lstStyle/>
          <a:p>
            <a:fld id="{6F819E91-439E-4604-B2DC-4EF09514BF0F}" type="slidenum">
              <a:rPr lang="en-US" smtClean="0"/>
              <a:pPr/>
              <a:t>10</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3041348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11</a:t>
            </a:fld>
            <a:endParaRPr lang="en-US"/>
          </a:p>
        </p:txBody>
      </p:sp>
    </p:spTree>
    <p:extLst>
      <p:ext uri="{BB962C8B-B14F-4D97-AF65-F5344CB8AC3E}">
        <p14:creationId xmlns:p14="http://schemas.microsoft.com/office/powerpoint/2010/main" val="2851209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12</a:t>
            </a:fld>
            <a:endParaRPr lang="en-US"/>
          </a:p>
        </p:txBody>
      </p:sp>
    </p:spTree>
    <p:extLst>
      <p:ext uri="{BB962C8B-B14F-4D97-AF65-F5344CB8AC3E}">
        <p14:creationId xmlns:p14="http://schemas.microsoft.com/office/powerpoint/2010/main" val="1484939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13</a:t>
            </a:fld>
            <a:endParaRPr lang="en-US"/>
          </a:p>
        </p:txBody>
      </p:sp>
    </p:spTree>
    <p:extLst>
      <p:ext uri="{BB962C8B-B14F-4D97-AF65-F5344CB8AC3E}">
        <p14:creationId xmlns:p14="http://schemas.microsoft.com/office/powerpoint/2010/main" val="1541299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14</a:t>
            </a:fld>
            <a:endParaRPr lang="en-US"/>
          </a:p>
        </p:txBody>
      </p:sp>
    </p:spTree>
    <p:extLst>
      <p:ext uri="{BB962C8B-B14F-4D97-AF65-F5344CB8AC3E}">
        <p14:creationId xmlns:p14="http://schemas.microsoft.com/office/powerpoint/2010/main" val="3934248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15</a:t>
            </a:fld>
            <a:endParaRPr lang="en-US"/>
          </a:p>
        </p:txBody>
      </p:sp>
    </p:spTree>
    <p:extLst>
      <p:ext uri="{BB962C8B-B14F-4D97-AF65-F5344CB8AC3E}">
        <p14:creationId xmlns:p14="http://schemas.microsoft.com/office/powerpoint/2010/main" val="5386910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16</a:t>
            </a:fld>
            <a:endParaRPr lang="en-US"/>
          </a:p>
        </p:txBody>
      </p:sp>
    </p:spTree>
    <p:extLst>
      <p:ext uri="{BB962C8B-B14F-4D97-AF65-F5344CB8AC3E}">
        <p14:creationId xmlns:p14="http://schemas.microsoft.com/office/powerpoint/2010/main" val="41300252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17</a:t>
            </a:fld>
            <a:endParaRPr lang="en-US"/>
          </a:p>
        </p:txBody>
      </p:sp>
    </p:spTree>
    <p:extLst>
      <p:ext uri="{BB962C8B-B14F-4D97-AF65-F5344CB8AC3E}">
        <p14:creationId xmlns:p14="http://schemas.microsoft.com/office/powerpoint/2010/main" val="638519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18</a:t>
            </a:fld>
            <a:endParaRPr lang="en-US"/>
          </a:p>
        </p:txBody>
      </p:sp>
    </p:spTree>
    <p:extLst>
      <p:ext uri="{BB962C8B-B14F-4D97-AF65-F5344CB8AC3E}">
        <p14:creationId xmlns:p14="http://schemas.microsoft.com/office/powerpoint/2010/main" val="3195925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19</a:t>
            </a:fld>
            <a:endParaRPr lang="en-US"/>
          </a:p>
        </p:txBody>
      </p:sp>
    </p:spTree>
    <p:extLst>
      <p:ext uri="{BB962C8B-B14F-4D97-AF65-F5344CB8AC3E}">
        <p14:creationId xmlns:p14="http://schemas.microsoft.com/office/powerpoint/2010/main" val="4097589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miter lim="800000"/>
            <a:headEnd/>
            <a:tailEnd/>
          </a:ln>
        </p:spPr>
        <p:txBody>
          <a:bodyPr/>
          <a:lstStyle/>
          <a:p>
            <a:fld id="{425646F9-4D10-4126-8BF8-4FB24AADF5FB}" type="slidenum">
              <a:rPr lang="en-US" smtClean="0"/>
              <a:pPr/>
              <a:t>2</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17033595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20</a:t>
            </a:fld>
            <a:endParaRPr lang="en-US"/>
          </a:p>
        </p:txBody>
      </p:sp>
    </p:spTree>
    <p:extLst>
      <p:ext uri="{BB962C8B-B14F-4D97-AF65-F5344CB8AC3E}">
        <p14:creationId xmlns:p14="http://schemas.microsoft.com/office/powerpoint/2010/main" val="40251345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21</a:t>
            </a:fld>
            <a:endParaRPr lang="en-US"/>
          </a:p>
        </p:txBody>
      </p:sp>
    </p:spTree>
    <p:extLst>
      <p:ext uri="{BB962C8B-B14F-4D97-AF65-F5344CB8AC3E}">
        <p14:creationId xmlns:p14="http://schemas.microsoft.com/office/powerpoint/2010/main" val="2154776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4480" indent="-282492">
              <a:defRPr>
                <a:solidFill>
                  <a:schemeClr val="tx1"/>
                </a:solidFill>
                <a:latin typeface="Arial" charset="0"/>
              </a:defRPr>
            </a:lvl2pPr>
            <a:lvl3pPr marL="1129970" indent="-225994">
              <a:defRPr>
                <a:solidFill>
                  <a:schemeClr val="tx1"/>
                </a:solidFill>
                <a:latin typeface="Arial" charset="0"/>
              </a:defRPr>
            </a:lvl3pPr>
            <a:lvl4pPr marL="1581958" indent="-225994">
              <a:defRPr>
                <a:solidFill>
                  <a:schemeClr val="tx1"/>
                </a:solidFill>
                <a:latin typeface="Arial" charset="0"/>
              </a:defRPr>
            </a:lvl4pPr>
            <a:lvl5pPr marL="2033946" indent="-225994">
              <a:defRPr>
                <a:solidFill>
                  <a:schemeClr val="tx1"/>
                </a:solidFill>
                <a:latin typeface="Arial" charset="0"/>
              </a:defRPr>
            </a:lvl5pPr>
            <a:lvl6pPr marL="2485934" indent="-225994" eaLnBrk="0" fontAlgn="base" hangingPunct="0">
              <a:spcBef>
                <a:spcPct val="0"/>
              </a:spcBef>
              <a:spcAft>
                <a:spcPct val="0"/>
              </a:spcAft>
              <a:defRPr>
                <a:solidFill>
                  <a:schemeClr val="tx1"/>
                </a:solidFill>
                <a:latin typeface="Arial" charset="0"/>
              </a:defRPr>
            </a:lvl6pPr>
            <a:lvl7pPr marL="2937921" indent="-225994" eaLnBrk="0" fontAlgn="base" hangingPunct="0">
              <a:spcBef>
                <a:spcPct val="0"/>
              </a:spcBef>
              <a:spcAft>
                <a:spcPct val="0"/>
              </a:spcAft>
              <a:defRPr>
                <a:solidFill>
                  <a:schemeClr val="tx1"/>
                </a:solidFill>
                <a:latin typeface="Arial" charset="0"/>
              </a:defRPr>
            </a:lvl7pPr>
            <a:lvl8pPr marL="3389909" indent="-225994" eaLnBrk="0" fontAlgn="base" hangingPunct="0">
              <a:spcBef>
                <a:spcPct val="0"/>
              </a:spcBef>
              <a:spcAft>
                <a:spcPct val="0"/>
              </a:spcAft>
              <a:defRPr>
                <a:solidFill>
                  <a:schemeClr val="tx1"/>
                </a:solidFill>
                <a:latin typeface="Arial" charset="0"/>
              </a:defRPr>
            </a:lvl8pPr>
            <a:lvl9pPr marL="3841897" indent="-225994" eaLnBrk="0" fontAlgn="base" hangingPunct="0">
              <a:spcBef>
                <a:spcPct val="0"/>
              </a:spcBef>
              <a:spcAft>
                <a:spcPct val="0"/>
              </a:spcAft>
              <a:defRPr>
                <a:solidFill>
                  <a:schemeClr val="tx1"/>
                </a:solidFill>
                <a:latin typeface="Arial" charset="0"/>
              </a:defRPr>
            </a:lvl9pPr>
          </a:lstStyle>
          <a:p>
            <a:fld id="{10B70CBD-5E8F-490E-AB3A-B97892930D54}" type="slidenum">
              <a:rPr lang="en-US" altLang="en-US" smtClean="0"/>
              <a:pPr/>
              <a:t>22</a:t>
            </a:fld>
            <a:endParaRPr lang="en-US" altLang="en-US"/>
          </a:p>
        </p:txBody>
      </p:sp>
    </p:spTree>
    <p:extLst>
      <p:ext uri="{BB962C8B-B14F-4D97-AF65-F5344CB8AC3E}">
        <p14:creationId xmlns:p14="http://schemas.microsoft.com/office/powerpoint/2010/main" val="20302464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23</a:t>
            </a:fld>
            <a:endParaRPr lang="en-US"/>
          </a:p>
        </p:txBody>
      </p:sp>
    </p:spTree>
    <p:extLst>
      <p:ext uri="{BB962C8B-B14F-4D97-AF65-F5344CB8AC3E}">
        <p14:creationId xmlns:p14="http://schemas.microsoft.com/office/powerpoint/2010/main" val="39258093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24</a:t>
            </a:fld>
            <a:endParaRPr lang="en-US"/>
          </a:p>
        </p:txBody>
      </p:sp>
    </p:spTree>
    <p:extLst>
      <p:ext uri="{BB962C8B-B14F-4D97-AF65-F5344CB8AC3E}">
        <p14:creationId xmlns:p14="http://schemas.microsoft.com/office/powerpoint/2010/main" val="11598470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25</a:t>
            </a:fld>
            <a:endParaRPr lang="en-US"/>
          </a:p>
        </p:txBody>
      </p:sp>
    </p:spTree>
    <p:extLst>
      <p:ext uri="{BB962C8B-B14F-4D97-AF65-F5344CB8AC3E}">
        <p14:creationId xmlns:p14="http://schemas.microsoft.com/office/powerpoint/2010/main" val="5638485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26</a:t>
            </a:fld>
            <a:endParaRPr lang="en-US"/>
          </a:p>
        </p:txBody>
      </p:sp>
    </p:spTree>
    <p:extLst>
      <p:ext uri="{BB962C8B-B14F-4D97-AF65-F5344CB8AC3E}">
        <p14:creationId xmlns:p14="http://schemas.microsoft.com/office/powerpoint/2010/main" val="37756701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27</a:t>
            </a:fld>
            <a:endParaRPr lang="en-US"/>
          </a:p>
        </p:txBody>
      </p:sp>
    </p:spTree>
    <p:extLst>
      <p:ext uri="{BB962C8B-B14F-4D97-AF65-F5344CB8AC3E}">
        <p14:creationId xmlns:p14="http://schemas.microsoft.com/office/powerpoint/2010/main" val="25077892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28</a:t>
            </a:fld>
            <a:endParaRPr lang="en-US"/>
          </a:p>
        </p:txBody>
      </p:sp>
    </p:spTree>
    <p:extLst>
      <p:ext uri="{BB962C8B-B14F-4D97-AF65-F5344CB8AC3E}">
        <p14:creationId xmlns:p14="http://schemas.microsoft.com/office/powerpoint/2010/main" val="4073942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14F682F-3EE7-4971-A643-63FF1F35B603}" type="slidenum">
              <a:rPr lang="en-US" smtClean="0"/>
              <a:pPr>
                <a:defRPr/>
              </a:pPr>
              <a:t>29</a:t>
            </a:fld>
            <a:endParaRPr lang="en-US"/>
          </a:p>
        </p:txBody>
      </p:sp>
    </p:spTree>
    <p:extLst>
      <p:ext uri="{BB962C8B-B14F-4D97-AF65-F5344CB8AC3E}">
        <p14:creationId xmlns:p14="http://schemas.microsoft.com/office/powerpoint/2010/main" val="3837096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47A83F76-7402-4FF1-809B-19B9DDD72870}" type="slidenum">
              <a:rPr lang="en-US" smtClean="0"/>
              <a:pPr/>
              <a:t>3</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10814091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B0A5068E-CD1A-4B7F-A97D-319875BF8F45}" type="slidenum">
              <a:rPr lang="en-US" smtClean="0"/>
              <a:pPr/>
              <a:t>31</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714407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4480" indent="-282492">
              <a:defRPr>
                <a:solidFill>
                  <a:schemeClr val="tx1"/>
                </a:solidFill>
                <a:latin typeface="Arial" charset="0"/>
              </a:defRPr>
            </a:lvl2pPr>
            <a:lvl3pPr marL="1129970" indent="-225994">
              <a:defRPr>
                <a:solidFill>
                  <a:schemeClr val="tx1"/>
                </a:solidFill>
                <a:latin typeface="Arial" charset="0"/>
              </a:defRPr>
            </a:lvl3pPr>
            <a:lvl4pPr marL="1581958" indent="-225994">
              <a:defRPr>
                <a:solidFill>
                  <a:schemeClr val="tx1"/>
                </a:solidFill>
                <a:latin typeface="Arial" charset="0"/>
              </a:defRPr>
            </a:lvl4pPr>
            <a:lvl5pPr marL="2033946" indent="-225994">
              <a:defRPr>
                <a:solidFill>
                  <a:schemeClr val="tx1"/>
                </a:solidFill>
                <a:latin typeface="Arial" charset="0"/>
              </a:defRPr>
            </a:lvl5pPr>
            <a:lvl6pPr marL="2485934" indent="-225994" eaLnBrk="0" fontAlgn="base" hangingPunct="0">
              <a:spcBef>
                <a:spcPct val="0"/>
              </a:spcBef>
              <a:spcAft>
                <a:spcPct val="0"/>
              </a:spcAft>
              <a:defRPr>
                <a:solidFill>
                  <a:schemeClr val="tx1"/>
                </a:solidFill>
                <a:latin typeface="Arial" charset="0"/>
              </a:defRPr>
            </a:lvl6pPr>
            <a:lvl7pPr marL="2937921" indent="-225994" eaLnBrk="0" fontAlgn="base" hangingPunct="0">
              <a:spcBef>
                <a:spcPct val="0"/>
              </a:spcBef>
              <a:spcAft>
                <a:spcPct val="0"/>
              </a:spcAft>
              <a:defRPr>
                <a:solidFill>
                  <a:schemeClr val="tx1"/>
                </a:solidFill>
                <a:latin typeface="Arial" charset="0"/>
              </a:defRPr>
            </a:lvl7pPr>
            <a:lvl8pPr marL="3389909" indent="-225994" eaLnBrk="0" fontAlgn="base" hangingPunct="0">
              <a:spcBef>
                <a:spcPct val="0"/>
              </a:spcBef>
              <a:spcAft>
                <a:spcPct val="0"/>
              </a:spcAft>
              <a:defRPr>
                <a:solidFill>
                  <a:schemeClr val="tx1"/>
                </a:solidFill>
                <a:latin typeface="Arial" charset="0"/>
              </a:defRPr>
            </a:lvl8pPr>
            <a:lvl9pPr marL="3841897" indent="-225994" eaLnBrk="0" fontAlgn="base" hangingPunct="0">
              <a:spcBef>
                <a:spcPct val="0"/>
              </a:spcBef>
              <a:spcAft>
                <a:spcPct val="0"/>
              </a:spcAft>
              <a:defRPr>
                <a:solidFill>
                  <a:schemeClr val="tx1"/>
                </a:solidFill>
                <a:latin typeface="Arial" charset="0"/>
              </a:defRPr>
            </a:lvl9pPr>
          </a:lstStyle>
          <a:p>
            <a:fld id="{50B34EFC-41D3-4347-9D4A-B5BD45A9A80E}" type="slidenum">
              <a:rPr lang="en-US" altLang="en-US" smtClean="0"/>
              <a:pPr/>
              <a:t>32</a:t>
            </a:fld>
            <a:endParaRPr lang="en-US" altLang="en-US"/>
          </a:p>
        </p:txBody>
      </p:sp>
    </p:spTree>
    <p:extLst>
      <p:ext uri="{BB962C8B-B14F-4D97-AF65-F5344CB8AC3E}">
        <p14:creationId xmlns:p14="http://schemas.microsoft.com/office/powerpoint/2010/main" val="31724214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6032B5B0-3C40-4BFF-91BB-0D61A18CAF59}" type="slidenum">
              <a:rPr lang="en-US" smtClean="0"/>
              <a:pPr/>
              <a:t>33</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38666331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E763FE04-DFFD-4EE1-BEF1-12D6FE87C90C}" type="slidenum">
              <a:rPr lang="en-US" smtClean="0"/>
              <a:pPr/>
              <a:t>34</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8087094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4BB7663E-2C65-4911-A22F-41D279FD5712}" type="slidenum">
              <a:rPr lang="en-US" smtClean="0"/>
              <a:pPr/>
              <a:t>35</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4203867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miter lim="800000"/>
            <a:headEnd/>
            <a:tailEnd/>
          </a:ln>
        </p:spPr>
        <p:txBody>
          <a:bodyPr/>
          <a:lstStyle/>
          <a:p>
            <a:fld id="{EF823420-17AB-4716-B4DD-F13A2FA42603}" type="slidenum">
              <a:rPr lang="en-US" smtClean="0"/>
              <a:pPr/>
              <a:t>4</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942899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miter lim="800000"/>
            <a:headEnd/>
            <a:tailEnd/>
          </a:ln>
        </p:spPr>
        <p:txBody>
          <a:bodyPr/>
          <a:lstStyle/>
          <a:p>
            <a:fld id="{CA6C2BAC-745B-4BD4-931E-7AA2FA98C052}" type="slidenum">
              <a:rPr lang="en-US" smtClean="0"/>
              <a:pPr/>
              <a:t>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579613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miter lim="800000"/>
            <a:headEnd/>
            <a:tailEnd/>
          </a:ln>
        </p:spPr>
        <p:txBody>
          <a:bodyPr/>
          <a:lstStyle/>
          <a:p>
            <a:fld id="{6B29236F-F505-4350-8429-576D28AD385A}" type="slidenum">
              <a:rPr lang="en-US" smtClean="0"/>
              <a:pPr/>
              <a:t>6</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1388842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miter lim="800000"/>
            <a:headEnd/>
            <a:tailEnd/>
          </a:ln>
        </p:spPr>
        <p:txBody>
          <a:bodyPr/>
          <a:lstStyle/>
          <a:p>
            <a:fld id="{425646F9-4D10-4126-8BF8-4FB24AADF5FB}" type="slidenum">
              <a:rPr lang="en-US" smtClean="0"/>
              <a:pPr/>
              <a:t>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1703359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1189EBC2-0D54-448C-AC47-EF6A10CF37B3}" type="slidenum">
              <a:rPr lang="en-US" smtClean="0"/>
              <a:pPr/>
              <a:t>8</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2176591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miter lim="800000"/>
            <a:headEnd/>
            <a:tailEnd/>
          </a:ln>
        </p:spPr>
        <p:txBody>
          <a:bodyPr/>
          <a:lstStyle/>
          <a:p>
            <a:fld id="{14D07569-90E7-4062-B0E8-2E5E7D1E09D4}" type="slidenum">
              <a:rPr lang="en-US" smtClean="0"/>
              <a:pPr/>
              <a:t>9</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795061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48140"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a:t>Click to edit Master title style</a:t>
            </a:r>
          </a:p>
        </p:txBody>
      </p:sp>
      <p:sp>
        <p:nvSpPr>
          <p:cNvPr id="4814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4" name="Rectangle 14"/>
          <p:cNvSpPr>
            <a:spLocks noGrp="1" noChangeArrowheads="1"/>
          </p:cNvSpPr>
          <p:nvPr>
            <p:ph type="dt" sz="half" idx="10"/>
          </p:nvPr>
        </p:nvSpPr>
        <p:spPr>
          <a:xfrm>
            <a:off x="9906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2"/>
                </a:solidFill>
              </a:defRPr>
            </a:lvl1pPr>
          </a:lstStyle>
          <a:p>
            <a:pPr>
              <a:defRPr/>
            </a:pPr>
            <a:fld id="{2684DD24-74DE-4B54-9830-335D8FDAD8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0C37DF2C-1099-426A-B135-1E96F73468B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12FD400-F117-48FF-A26F-895FDAA3B75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AE519BD-DC80-43BA-AE93-67C9A3A0CCC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8364661-7133-41C4-984B-DAF5716723B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E553E5C-3375-4A76-8DE0-9FB41D019F7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45B863B9-E9F6-4F4E-84BA-1AD0AFCC8A4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F861BB61-52D6-4D9B-80B7-0184F13DE66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2E8CDA2D-CE89-4D19-A1AE-18DE89AAFCF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815F617-7FC5-466B-A070-F182252956B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FE4F649-C9FA-432C-A99F-CF9C028C03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7115"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n-US"/>
          </a:p>
        </p:txBody>
      </p:sp>
      <p:sp>
        <p:nvSpPr>
          <p:cNvPr id="47116"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p>
        </p:txBody>
      </p:sp>
      <p:sp>
        <p:nvSpPr>
          <p:cNvPr id="47117"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3394C585-5369-410A-A936-6D75B087D15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click.reach.uab.edu/?qs=d91f0d3fa2677448f8184f77d9eb9a58c8716333db191aa787d12f22cbbdb51874609d127d82ffad328e2e31573882fdd10d26aa75a6a96a" TargetMode="External"/><Relationship Id="rId3" Type="http://schemas.openxmlformats.org/officeDocument/2006/relationships/hyperlink" Target="https://click.reach.uab.edu/?qs=d91f0d3fa26774487aa8632c01017efc563aedd672c3de2b84e75169bd6cdb3741412511b8681ded8d57c8d0db11efe73fb8f1485c5a3a84" TargetMode="External"/><Relationship Id="rId7" Type="http://schemas.openxmlformats.org/officeDocument/2006/relationships/hyperlink" Target="https://click.reach.uab.edu/?qs=d91f0d3fa2677448a69dda56370c3412c78d3986b5812e40323398b54ac27d279e5605d4cb8f99e300d687e56d5ebd1a09c70bb22d64166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lick.reach.uab.edu/?qs=d91f0d3fa2677448df903165ebca65d27617261b46fa6d2b3fb809949f73a0a107fc642cd4b4981d8977e8a67cc14883ed12bdc49c2184ca" TargetMode="External"/><Relationship Id="rId5" Type="http://schemas.openxmlformats.org/officeDocument/2006/relationships/hyperlink" Target="https://click.reach.uab.edu/?qs=d91f0d3fa2677448ae2dee7c20754275248de31d578f732635447c95b91181d63c7d940c193266a55d7cd2846e5843e0f1fd8cf962f60c1c" TargetMode="External"/><Relationship Id="rId10" Type="http://schemas.openxmlformats.org/officeDocument/2006/relationships/hyperlink" Target="https://click.reach.uab.edu/?qs=d91f0d3fa26774481f43632a8769b0d881e884965b74dbfd8bdb1fd3f936bbe50a4d828f484e0e7537724675f9f8145b4903d6fd7c0239f6" TargetMode="External"/><Relationship Id="rId4" Type="http://schemas.openxmlformats.org/officeDocument/2006/relationships/hyperlink" Target="https://click.reach.uab.edu/?qs=d91f0d3fa267744896ee3228ee728f686062792b25f57017c1a8f2a0ed202c7d5c470c492225f7d7bad886256bfa5b88b9cc8635d2fd340c" TargetMode="External"/><Relationship Id="rId9" Type="http://schemas.openxmlformats.org/officeDocument/2006/relationships/hyperlink" Target="https://click.reach.uab.edu/?qs=d91f0d3fa2677448a01b07cfc7971dbf973bd2818d1071de36e2b08ac3664e590bec200bdea8bd735d1f49d89fb85bb3c541b9fd5c70a154"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uab.edu/medicine/dom/about/references-and-resources/recruitmen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www.uab.edu/medicine/home/faculty-staff/faculty-resource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uab.edu/medicine/home/faculty-staff/faculty-resource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hyperlink" Target="http://www.uab.edu/medicine/home/faculty-staff/faculty-resources/current-faculty/appointment-promotion-and-tenure" TargetMode="External"/><Relationship Id="rId4" Type="http://schemas.openxmlformats.org/officeDocument/2006/relationships/hyperlink" Target="https://www.uab.edu/medicine/dom/about/references-and-resources/recruitment"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bvanderpol@uabmc.ed" TargetMode="External"/><Relationship Id="rId3" Type="http://schemas.openxmlformats.org/officeDocument/2006/relationships/hyperlink" Target="mailto:martinyoung@uabmc.edu" TargetMode="External"/><Relationship Id="rId7" Type="http://schemas.openxmlformats.org/officeDocument/2006/relationships/hyperlink" Target="mailto:clenneman@uabmc.edu" TargetMode="External"/><Relationship Id="rId12" Type="http://schemas.openxmlformats.org/officeDocument/2006/relationships/hyperlink" Target="mailto:awarriner@uabmc.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mailto:edsnyder@uabmc.edu" TargetMode="External"/><Relationship Id="rId11" Type="http://schemas.openxmlformats.org/officeDocument/2006/relationships/hyperlink" Target="mailto:gjain@uabmc.edu" TargetMode="External"/><Relationship Id="rId5" Type="http://schemas.openxmlformats.org/officeDocument/2006/relationships/hyperlink" Target="mailto:kleon@uabmc.edu" TargetMode="External"/><Relationship Id="rId10" Type="http://schemas.openxmlformats.org/officeDocument/2006/relationships/hyperlink" Target="mailto:richardkennedy@uabmc.edu" TargetMode="External"/><Relationship Id="rId4" Type="http://schemas.openxmlformats.org/officeDocument/2006/relationships/hyperlink" Target="mailto:bmcguire@uabmc.edu" TargetMode="External"/><Relationship Id="rId9" Type="http://schemas.openxmlformats.org/officeDocument/2006/relationships/hyperlink" Target="mailto:troyrandall@uabmc.edu"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90600" y="1828800"/>
            <a:ext cx="7772400" cy="1295400"/>
          </a:xfrm>
        </p:spPr>
        <p:txBody>
          <a:bodyPr/>
          <a:lstStyle/>
          <a:p>
            <a:pPr eaLnBrk="1" hangingPunct="1"/>
            <a:r>
              <a:rPr lang="en-US" dirty="0"/>
              <a:t>DOM Promotions Workshop</a:t>
            </a:r>
          </a:p>
        </p:txBody>
      </p:sp>
      <p:sp>
        <p:nvSpPr>
          <p:cNvPr id="3075" name="Rectangle 3"/>
          <p:cNvSpPr>
            <a:spLocks noGrp="1" noChangeArrowheads="1"/>
          </p:cNvSpPr>
          <p:nvPr>
            <p:ph type="subTitle" idx="1"/>
          </p:nvPr>
        </p:nvSpPr>
        <p:spPr>
          <a:xfrm>
            <a:off x="609600" y="3657600"/>
            <a:ext cx="7848600" cy="2438400"/>
          </a:xfrm>
        </p:spPr>
        <p:txBody>
          <a:bodyPr/>
          <a:lstStyle/>
          <a:p>
            <a:pPr eaLnBrk="1" hangingPunct="1">
              <a:lnSpc>
                <a:spcPct val="80000"/>
              </a:lnSpc>
            </a:pPr>
            <a:r>
              <a:rPr lang="en-US" sz="2400" dirty="0"/>
              <a:t>Martin Young (Chair DOM APTC)</a:t>
            </a:r>
          </a:p>
          <a:p>
            <a:pPr eaLnBrk="1" hangingPunct="1">
              <a:lnSpc>
                <a:spcPct val="80000"/>
              </a:lnSpc>
            </a:pPr>
            <a:r>
              <a:rPr lang="en-US" sz="2400" dirty="0"/>
              <a:t>Douglas Royal (DOM HR Manager)</a:t>
            </a:r>
          </a:p>
          <a:p>
            <a:pPr eaLnBrk="1" hangingPunct="1">
              <a:lnSpc>
                <a:spcPct val="80000"/>
              </a:lnSpc>
            </a:pPr>
            <a:endParaRPr lang="en-US" sz="2400" dirty="0"/>
          </a:p>
          <a:p>
            <a:pPr eaLnBrk="1" hangingPunct="1">
              <a:lnSpc>
                <a:spcPct val="80000"/>
              </a:lnSpc>
            </a:pPr>
            <a:r>
              <a:rPr lang="en-US" sz="1800" dirty="0"/>
              <a:t>September 24,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600" dirty="0">
                <a:solidFill>
                  <a:srgbClr val="333399"/>
                </a:solidFill>
              </a:rPr>
              <a:t>Criteria for Promotion and Tenure</a:t>
            </a:r>
          </a:p>
        </p:txBody>
      </p:sp>
      <p:sp>
        <p:nvSpPr>
          <p:cNvPr id="10243" name="Rectangle 3"/>
          <p:cNvSpPr>
            <a:spLocks noGrp="1" noChangeArrowheads="1"/>
          </p:cNvSpPr>
          <p:nvPr>
            <p:ph type="body" idx="1"/>
          </p:nvPr>
        </p:nvSpPr>
        <p:spPr>
          <a:xfrm>
            <a:off x="304800" y="2209800"/>
            <a:ext cx="8639175" cy="4114800"/>
          </a:xfrm>
        </p:spPr>
        <p:txBody>
          <a:bodyPr/>
          <a:lstStyle/>
          <a:p>
            <a:r>
              <a:rPr lang="en-US" sz="2800" dirty="0"/>
              <a:t>NTE faculty require 1 area of excellence for promotion</a:t>
            </a:r>
          </a:p>
          <a:p>
            <a:r>
              <a:rPr lang="en-US" sz="2800" dirty="0"/>
              <a:t>TE faculty require 2 areas of excellence for promotion or tenure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z="3600" dirty="0">
                <a:solidFill>
                  <a:srgbClr val="333399"/>
                </a:solidFill>
              </a:rPr>
              <a:t>Promotion Package: </a:t>
            </a:r>
            <a:br>
              <a:rPr lang="en-US" altLang="en-US" sz="3600" dirty="0">
                <a:solidFill>
                  <a:srgbClr val="333399"/>
                </a:solidFill>
              </a:rPr>
            </a:br>
            <a:endParaRPr lang="en-US" altLang="en-US" sz="3600" dirty="0">
              <a:solidFill>
                <a:srgbClr val="333399"/>
              </a:solidFill>
            </a:endParaRPr>
          </a:p>
        </p:txBody>
      </p:sp>
      <p:sp>
        <p:nvSpPr>
          <p:cNvPr id="11267" name="Content Placeholder 2"/>
          <p:cNvSpPr>
            <a:spLocks noGrp="1"/>
          </p:cNvSpPr>
          <p:nvPr>
            <p:ph idx="1"/>
          </p:nvPr>
        </p:nvSpPr>
        <p:spPr>
          <a:xfrm>
            <a:off x="30480" y="1828800"/>
            <a:ext cx="9037320" cy="4706937"/>
          </a:xfrm>
        </p:spPr>
        <p:txBody>
          <a:bodyPr/>
          <a:lstStyle/>
          <a:p>
            <a:pPr marL="547688" lvl="1" indent="-547688" eaLnBrk="1" hangingPunct="1">
              <a:buClr>
                <a:srgbClr val="333399"/>
              </a:buClr>
              <a:buSzPct val="100000"/>
              <a:buFont typeface="Wingdings" panose="05000000000000000000" pitchFamily="2" charset="2"/>
              <a:buChar char="§"/>
            </a:pPr>
            <a:r>
              <a:rPr lang="en-US" altLang="en-US" dirty="0">
                <a:solidFill>
                  <a:srgbClr val="333399"/>
                </a:solidFill>
              </a:rPr>
              <a:t>Assistant to Associate Professor </a:t>
            </a:r>
          </a:p>
          <a:p>
            <a:pPr marL="947738" lvl="2" indent="-547688" eaLnBrk="1" hangingPunct="1">
              <a:buClr>
                <a:srgbClr val="333399"/>
              </a:buClr>
              <a:buSzPct val="100000"/>
              <a:buFont typeface="Wingdings" panose="05000000000000000000" pitchFamily="2" charset="2"/>
              <a:buChar char="§"/>
            </a:pPr>
            <a:r>
              <a:rPr lang="en-US" altLang="en-US" sz="1800" dirty="0"/>
              <a:t>Typically at least 5 years in rank*</a:t>
            </a:r>
          </a:p>
          <a:p>
            <a:pPr marL="947738" lvl="2" indent="-547688" eaLnBrk="1" hangingPunct="1">
              <a:buClr>
                <a:srgbClr val="333399"/>
              </a:buClr>
              <a:buSzPct val="100000"/>
              <a:buFont typeface="Wingdings" panose="05000000000000000000" pitchFamily="2" charset="2"/>
              <a:buChar char="§"/>
            </a:pPr>
            <a:r>
              <a:rPr lang="en-US" altLang="en-US" sz="1800" dirty="0"/>
              <a:t>Academic credentials and demonstration of level of specialized </a:t>
            </a:r>
            <a:r>
              <a:rPr lang="en-US" altLang="en-US" sz="1800" dirty="0">
                <a:solidFill>
                  <a:srgbClr val="FF0000"/>
                </a:solidFill>
              </a:rPr>
              <a:t>accomplishment</a:t>
            </a:r>
            <a:r>
              <a:rPr lang="en-US" altLang="en-US" sz="1800" dirty="0"/>
              <a:t> appropriate to the mission of the Department and the SOM</a:t>
            </a:r>
          </a:p>
          <a:p>
            <a:pPr marL="947738" lvl="2" indent="-547688" eaLnBrk="1" hangingPunct="1">
              <a:buClr>
                <a:srgbClr val="333399"/>
              </a:buClr>
              <a:buSzPct val="100000"/>
              <a:buFont typeface="Wingdings" panose="05000000000000000000" pitchFamily="2" charset="2"/>
              <a:buChar char="§"/>
            </a:pPr>
            <a:r>
              <a:rPr lang="en-US" altLang="en-US" sz="1800" dirty="0"/>
              <a:t>Demonstration of </a:t>
            </a:r>
            <a:r>
              <a:rPr lang="en-US" altLang="en-US" sz="1800" dirty="0">
                <a:solidFill>
                  <a:srgbClr val="FF0000"/>
                </a:solidFill>
              </a:rPr>
              <a:t>collegiality</a:t>
            </a:r>
            <a:r>
              <a:rPr lang="en-US" altLang="en-US" sz="1800" dirty="0"/>
              <a:t> and </a:t>
            </a:r>
            <a:r>
              <a:rPr lang="en-US" altLang="en-US" sz="1800" dirty="0">
                <a:solidFill>
                  <a:srgbClr val="FF0000"/>
                </a:solidFill>
              </a:rPr>
              <a:t>involvement</a:t>
            </a:r>
            <a:r>
              <a:rPr lang="en-US" altLang="en-US" sz="1800" dirty="0"/>
              <a:t> in the Department and/or SOM</a:t>
            </a:r>
          </a:p>
          <a:p>
            <a:pPr marL="947738" lvl="2" indent="-547688" eaLnBrk="1" hangingPunct="1">
              <a:buClr>
                <a:srgbClr val="333399"/>
              </a:buClr>
              <a:buSzPct val="100000"/>
              <a:buFont typeface="Wingdings" panose="05000000000000000000" pitchFamily="2" charset="2"/>
              <a:buChar char="§"/>
            </a:pPr>
            <a:r>
              <a:rPr lang="en-US" altLang="en-US" sz="1800" dirty="0"/>
              <a:t>Evidence of scholarship in the areas of research, teaching, or service, documented by peer recognition at a </a:t>
            </a:r>
            <a:r>
              <a:rPr lang="en-US" altLang="en-US" sz="1800" dirty="0">
                <a:solidFill>
                  <a:srgbClr val="FF0000"/>
                </a:solidFill>
              </a:rPr>
              <a:t>national level</a:t>
            </a:r>
          </a:p>
          <a:p>
            <a:pPr marL="547688" lvl="1" indent="-547688" eaLnBrk="1" hangingPunct="1">
              <a:buClr>
                <a:srgbClr val="333399"/>
              </a:buClr>
              <a:buSzPct val="100000"/>
              <a:buFont typeface="Wingdings" panose="05000000000000000000" pitchFamily="2" charset="2"/>
              <a:buChar char="§"/>
            </a:pPr>
            <a:r>
              <a:rPr lang="en-US" altLang="en-US" dirty="0">
                <a:solidFill>
                  <a:schemeClr val="tx2">
                    <a:lumMod val="75000"/>
                  </a:schemeClr>
                </a:solidFill>
              </a:rPr>
              <a:t>Associate to Full Professor</a:t>
            </a:r>
          </a:p>
          <a:p>
            <a:pPr marL="947738" lvl="2" indent="-547688" eaLnBrk="1" hangingPunct="1">
              <a:buClr>
                <a:srgbClr val="333399"/>
              </a:buClr>
              <a:buSzPct val="100000"/>
              <a:buFont typeface="Wingdings" panose="05000000000000000000" pitchFamily="2" charset="2"/>
              <a:buChar char="§"/>
            </a:pPr>
            <a:r>
              <a:rPr lang="en-US" altLang="en-US" sz="1800" dirty="0"/>
              <a:t>Same as first three criteria as above</a:t>
            </a:r>
          </a:p>
          <a:p>
            <a:pPr marL="947738" lvl="2" indent="-547688" eaLnBrk="1" hangingPunct="1">
              <a:buClr>
                <a:srgbClr val="333399"/>
              </a:buClr>
              <a:buSzPct val="100000"/>
              <a:buFont typeface="Wingdings" panose="05000000000000000000" pitchFamily="2" charset="2"/>
              <a:buChar char="§"/>
            </a:pPr>
            <a:r>
              <a:rPr lang="en-US" sz="1800" dirty="0"/>
              <a:t>Evidence of </a:t>
            </a:r>
            <a:r>
              <a:rPr lang="en-US" sz="1800" dirty="0">
                <a:solidFill>
                  <a:srgbClr val="FF0000"/>
                </a:solidFill>
              </a:rPr>
              <a:t>sustained</a:t>
            </a:r>
            <a:r>
              <a:rPr lang="en-US" sz="1800" b="1" dirty="0"/>
              <a:t> </a:t>
            </a:r>
            <a:r>
              <a:rPr lang="en-US" sz="1800" dirty="0"/>
              <a:t>scholarship and productivity in the areas of research, teaching, or service</a:t>
            </a:r>
          </a:p>
          <a:p>
            <a:pPr marL="947738" lvl="2" indent="-547688" eaLnBrk="1" hangingPunct="1">
              <a:buClr>
                <a:srgbClr val="333399"/>
              </a:buClr>
              <a:buSzPct val="100000"/>
              <a:buFont typeface="Wingdings" panose="05000000000000000000" pitchFamily="2" charset="2"/>
              <a:buChar char="§"/>
            </a:pPr>
            <a:r>
              <a:rPr lang="en-US" sz="1800" dirty="0"/>
              <a:t>Demonstration of </a:t>
            </a:r>
            <a:r>
              <a:rPr lang="en-US" sz="1800" dirty="0">
                <a:solidFill>
                  <a:srgbClr val="FF0000"/>
                </a:solidFill>
              </a:rPr>
              <a:t>national or international </a:t>
            </a:r>
            <a:r>
              <a:rPr lang="en-US" sz="1800" dirty="0"/>
              <a:t>recognized excellence in the conduct of academic duties.</a:t>
            </a:r>
            <a:endParaRPr lang="en-US" altLang="en-US" sz="1800" dirty="0"/>
          </a:p>
          <a:p>
            <a:pPr marL="400050" lvl="2" indent="0" eaLnBrk="1" hangingPunct="1">
              <a:buClr>
                <a:srgbClr val="333399"/>
              </a:buClr>
              <a:buSzPct val="100000"/>
              <a:buNone/>
            </a:pPr>
            <a:endParaRPr lang="en-US" altLang="en-US" sz="2000" dirty="0">
              <a:solidFill>
                <a:srgbClr val="FF0000"/>
              </a:solidFill>
            </a:endParaRPr>
          </a:p>
        </p:txBody>
      </p:sp>
      <p:sp>
        <p:nvSpPr>
          <p:cNvPr id="11268" name="TextBox 1"/>
          <p:cNvSpPr txBox="1">
            <a:spLocks noChangeArrowheads="1"/>
          </p:cNvSpPr>
          <p:nvPr/>
        </p:nvSpPr>
        <p:spPr bwMode="auto">
          <a:xfrm>
            <a:off x="6432550" y="6425783"/>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
        <p:nvSpPr>
          <p:cNvPr id="5" name="TextBox 1">
            <a:extLst>
              <a:ext uri="{FF2B5EF4-FFF2-40B4-BE49-F238E27FC236}">
                <a16:creationId xmlns:a16="http://schemas.microsoft.com/office/drawing/2014/main" id="{52A2B44A-FF9F-C84D-A5A1-1136B7A76B69}"/>
              </a:ext>
            </a:extLst>
          </p:cNvPr>
          <p:cNvSpPr txBox="1">
            <a:spLocks noChangeArrowheads="1"/>
          </p:cNvSpPr>
          <p:nvPr/>
        </p:nvSpPr>
        <p:spPr bwMode="auto">
          <a:xfrm>
            <a:off x="0" y="6425783"/>
            <a:ext cx="41910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*exception if hired prior to October 1</a:t>
            </a:r>
            <a:r>
              <a:rPr lang="en-US" altLang="en-US" sz="1600" baseline="30000" dirty="0">
                <a:latin typeface="Arial" charset="0"/>
              </a:rPr>
              <a:t>st</a:t>
            </a:r>
            <a:r>
              <a:rPr lang="en-US" altLang="en-US" sz="1600" dirty="0">
                <a:latin typeface="Arial" charset="0"/>
              </a:rPr>
              <a:t> 2023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43000" y="609600"/>
            <a:ext cx="7893050" cy="1143000"/>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Assistant to Associate Professor</a:t>
            </a:r>
          </a:p>
        </p:txBody>
      </p:sp>
      <p:sp>
        <p:nvSpPr>
          <p:cNvPr id="12291" name="Content Placeholder 2"/>
          <p:cNvSpPr>
            <a:spLocks noGrp="1"/>
          </p:cNvSpPr>
          <p:nvPr>
            <p:ph idx="1"/>
          </p:nvPr>
        </p:nvSpPr>
        <p:spPr>
          <a:xfrm>
            <a:off x="381001" y="2057400"/>
            <a:ext cx="8446030" cy="4706938"/>
          </a:xfrm>
        </p:spPr>
        <p:txBody>
          <a:bodyPr>
            <a:normAutofit fontScale="92500" lnSpcReduction="20000"/>
          </a:bodyPr>
          <a:lstStyle/>
          <a:p>
            <a:pPr marL="547688" lvl="1" indent="-547688" eaLnBrk="1" hangingPunct="1">
              <a:buClr>
                <a:srgbClr val="333399"/>
              </a:buClr>
              <a:buSzPct val="100000"/>
              <a:buFont typeface="Wingdings" panose="05000000000000000000" pitchFamily="2" charset="2"/>
              <a:buChar char="§"/>
              <a:defRPr/>
            </a:pPr>
            <a:r>
              <a:rPr lang="en-US" sz="2200" dirty="0"/>
              <a:t>Examples of </a:t>
            </a:r>
            <a:r>
              <a:rPr lang="en-US" sz="2200" dirty="0">
                <a:solidFill>
                  <a:srgbClr val="FF0000"/>
                </a:solidFill>
              </a:rPr>
              <a:t>research</a:t>
            </a:r>
            <a:r>
              <a:rPr lang="en-US" sz="2200" dirty="0"/>
              <a:t> activities that are consistent with the above guidelines include: </a:t>
            </a:r>
          </a:p>
          <a:p>
            <a:pPr marL="947738" lvl="2" indent="-547688" eaLnBrk="1" hangingPunct="1">
              <a:buClr>
                <a:srgbClr val="FF0000"/>
              </a:buClr>
              <a:buSzPct val="100000"/>
              <a:buFont typeface="Wingdings" panose="05000000000000000000" pitchFamily="2" charset="2"/>
              <a:buChar char="§"/>
              <a:defRPr/>
            </a:pPr>
            <a:r>
              <a:rPr lang="en-US" sz="2200" dirty="0">
                <a:solidFill>
                  <a:srgbClr val="FF0000"/>
                </a:solidFill>
              </a:rPr>
              <a:t>Demonstration of initiative and independence in research </a:t>
            </a:r>
            <a:r>
              <a:rPr lang="en-US" sz="2200" dirty="0"/>
              <a:t>activities in basic or translational science, clinical, outcomes, quality improvement or population-based research</a:t>
            </a:r>
          </a:p>
          <a:p>
            <a:pPr marL="947738" lvl="2" indent="-547688" eaLnBrk="1" hangingPunct="1">
              <a:buClr>
                <a:srgbClr val="FF0000"/>
              </a:buClr>
              <a:buSzPct val="100000"/>
              <a:buFont typeface="Wingdings" panose="05000000000000000000" pitchFamily="2" charset="2"/>
              <a:buChar char="§"/>
              <a:defRPr/>
            </a:pPr>
            <a:r>
              <a:rPr lang="en-US" sz="2200" dirty="0">
                <a:solidFill>
                  <a:srgbClr val="FF0000"/>
                </a:solidFill>
              </a:rPr>
              <a:t>Publication</a:t>
            </a:r>
            <a:r>
              <a:rPr lang="en-US" sz="2200" dirty="0"/>
              <a:t> of independent research findings and scholarly papers in peer-reviewed journals </a:t>
            </a:r>
          </a:p>
          <a:p>
            <a:pPr marL="947738" lvl="2" indent="-547688" eaLnBrk="1" hangingPunct="1">
              <a:buClr>
                <a:srgbClr val="FF0000"/>
              </a:buClr>
              <a:buSzPct val="100000"/>
              <a:buFont typeface="Wingdings" panose="05000000000000000000" pitchFamily="2" charset="2"/>
              <a:buChar char="§"/>
              <a:defRPr/>
            </a:pPr>
            <a:r>
              <a:rPr lang="en-US" sz="2200" dirty="0">
                <a:solidFill>
                  <a:srgbClr val="FF0000"/>
                </a:solidFill>
              </a:rPr>
              <a:t>Obtaining grants and/or contracts </a:t>
            </a:r>
            <a:r>
              <a:rPr lang="en-US" sz="2200" dirty="0"/>
              <a:t>for support of research </a:t>
            </a:r>
          </a:p>
          <a:p>
            <a:pPr marL="947738" lvl="2" indent="-547688" eaLnBrk="1" hangingPunct="1">
              <a:buClr>
                <a:srgbClr val="FF0000"/>
              </a:buClr>
              <a:buSzPct val="100000"/>
              <a:buFont typeface="Wingdings" panose="05000000000000000000" pitchFamily="2" charset="2"/>
              <a:buChar char="§"/>
              <a:defRPr/>
            </a:pPr>
            <a:r>
              <a:rPr lang="en-US" sz="2200" dirty="0"/>
              <a:t>Participation as a member of </a:t>
            </a:r>
            <a:r>
              <a:rPr lang="en-US" sz="2200" dirty="0">
                <a:solidFill>
                  <a:srgbClr val="FF0000"/>
                </a:solidFill>
              </a:rPr>
              <a:t>large research team(s)</a:t>
            </a:r>
            <a:r>
              <a:rPr lang="en-US" sz="2200" dirty="0"/>
              <a:t>, providing documented critical scientific contribution(s) or serving in a leadership role in directing the research</a:t>
            </a:r>
          </a:p>
          <a:p>
            <a:pPr marL="947738" lvl="2" indent="-547688" eaLnBrk="1" hangingPunct="1">
              <a:buClr>
                <a:srgbClr val="FF0000"/>
              </a:buClr>
              <a:buSzPct val="100000"/>
              <a:buFont typeface="Wingdings" panose="05000000000000000000" pitchFamily="2" charset="2"/>
              <a:buChar char="§"/>
              <a:defRPr/>
            </a:pPr>
            <a:r>
              <a:rPr lang="en-US" sz="2200" dirty="0">
                <a:solidFill>
                  <a:srgbClr val="FF0000"/>
                </a:solidFill>
              </a:rPr>
              <a:t>Presentation of research </a:t>
            </a:r>
            <a:r>
              <a:rPr lang="en-US" sz="2200" dirty="0"/>
              <a:t>and other scholarly findings at scientific and professional meetings</a:t>
            </a:r>
          </a:p>
          <a:p>
            <a:pPr marL="947738" lvl="2" indent="-547688" eaLnBrk="1" hangingPunct="1">
              <a:buClr>
                <a:srgbClr val="FF0000"/>
              </a:buClr>
              <a:buSzPct val="100000"/>
              <a:buFont typeface="Wingdings" panose="05000000000000000000" pitchFamily="2" charset="2"/>
              <a:buChar char="§"/>
              <a:defRPr/>
            </a:pPr>
            <a:r>
              <a:rPr lang="en-US" sz="2200" dirty="0">
                <a:solidFill>
                  <a:srgbClr val="FF0000"/>
                </a:solidFill>
              </a:rPr>
              <a:t>Service</a:t>
            </a:r>
            <a:r>
              <a:rPr lang="en-US" sz="2200" dirty="0"/>
              <a:t> for research (core service, thesis/dissertation committees, research-related committees, conference organization, study sections, scientific journals, etc.)</a:t>
            </a:r>
          </a:p>
          <a:p>
            <a:pPr marL="547688" lvl="1" indent="-547688" eaLnBrk="1" hangingPunct="1">
              <a:buFont typeface="Wingdings" panose="05000000000000000000" pitchFamily="2" charset="2"/>
              <a:buChar char="v"/>
              <a:defRPr/>
            </a:pPr>
            <a:endParaRPr lang="en-US" altLang="en-US" sz="2400" dirty="0"/>
          </a:p>
        </p:txBody>
      </p:sp>
      <p:sp>
        <p:nvSpPr>
          <p:cNvPr id="12292" name="TextBox 3"/>
          <p:cNvSpPr txBox="1">
            <a:spLocks noChangeArrowheads="1"/>
          </p:cNvSpPr>
          <p:nvPr/>
        </p:nvSpPr>
        <p:spPr bwMode="auto">
          <a:xfrm>
            <a:off x="6324600" y="6482556"/>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Examples of Excellence in Research</a:t>
            </a:r>
          </a:p>
        </p:txBody>
      </p:sp>
      <p:sp>
        <p:nvSpPr>
          <p:cNvPr id="3" name="Content Placeholder 2"/>
          <p:cNvSpPr>
            <a:spLocks noGrp="1"/>
          </p:cNvSpPr>
          <p:nvPr>
            <p:ph idx="1"/>
          </p:nvPr>
        </p:nvSpPr>
        <p:spPr>
          <a:xfrm>
            <a:off x="762000" y="2017713"/>
            <a:ext cx="8193088" cy="4114800"/>
          </a:xfrm>
        </p:spPr>
        <p:txBody>
          <a:bodyPr/>
          <a:lstStyle/>
          <a:p>
            <a:r>
              <a:rPr lang="en-US" sz="2000" dirty="0"/>
              <a:t>Grants</a:t>
            </a:r>
          </a:p>
          <a:p>
            <a:pPr lvl="1"/>
            <a:r>
              <a:rPr lang="en-US" sz="1600" dirty="0"/>
              <a:t>Does not have to be NIH only</a:t>
            </a:r>
          </a:p>
          <a:p>
            <a:pPr lvl="1"/>
            <a:r>
              <a:rPr lang="en-US" sz="1600" dirty="0"/>
              <a:t>Can be NIH, NSF, DOD, private foundations, etc</a:t>
            </a:r>
          </a:p>
          <a:p>
            <a:pPr lvl="1"/>
            <a:r>
              <a:rPr lang="en-US" sz="1600" dirty="0"/>
              <a:t>Serving as co-investigator on multiple grants for "team science"</a:t>
            </a:r>
          </a:p>
          <a:p>
            <a:r>
              <a:rPr lang="en-US" sz="2000" dirty="0"/>
              <a:t>Peer-reviewed manuscripts, many as first or last author</a:t>
            </a:r>
          </a:p>
          <a:p>
            <a:r>
              <a:rPr lang="en-US" sz="2000" dirty="0"/>
              <a:t>Book chapters and review articles</a:t>
            </a:r>
          </a:p>
          <a:p>
            <a:r>
              <a:rPr lang="en-US" sz="2000" dirty="0"/>
              <a:t>Abstracts</a:t>
            </a:r>
          </a:p>
          <a:p>
            <a:r>
              <a:rPr lang="en-US" sz="2000" dirty="0"/>
              <a:t>Invited seminars or oral presentations </a:t>
            </a:r>
          </a:p>
          <a:p>
            <a:r>
              <a:rPr lang="en-US" sz="2000" dirty="0"/>
              <a:t>Editorial boards, manuscript reviews</a:t>
            </a:r>
          </a:p>
          <a:p>
            <a:r>
              <a:rPr lang="en-US" sz="2000" dirty="0"/>
              <a:t>Ad hoc or permanent reviewer for funding agencies (NIH,NSF, DOD,AHA, etc)</a:t>
            </a:r>
          </a:p>
          <a:p>
            <a:endParaRPr lang="en-US" dirty="0"/>
          </a:p>
        </p:txBody>
      </p:sp>
    </p:spTree>
    <p:extLst>
      <p:ext uri="{BB962C8B-B14F-4D97-AF65-F5344CB8AC3E}">
        <p14:creationId xmlns:p14="http://schemas.microsoft.com/office/powerpoint/2010/main" val="884524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Team Science</a:t>
            </a:r>
          </a:p>
        </p:txBody>
      </p:sp>
      <p:sp>
        <p:nvSpPr>
          <p:cNvPr id="3" name="Content Placeholder 2"/>
          <p:cNvSpPr>
            <a:spLocks noGrp="1"/>
          </p:cNvSpPr>
          <p:nvPr>
            <p:ph idx="1"/>
          </p:nvPr>
        </p:nvSpPr>
        <p:spPr>
          <a:xfrm>
            <a:off x="609600" y="2209800"/>
            <a:ext cx="8382000" cy="3925888"/>
          </a:xfrm>
        </p:spPr>
        <p:txBody>
          <a:bodyPr/>
          <a:lstStyle/>
          <a:p>
            <a:r>
              <a:rPr lang="en-US" sz="1800" dirty="0"/>
              <a:t>Research once described as “collaborative,” “interdisciplinary,” and “multidisciplinary” is now referred to as “Team Science”</a:t>
            </a:r>
          </a:p>
          <a:p>
            <a:r>
              <a:rPr lang="en-US" sz="1800" dirty="0"/>
              <a:t>A “team scientist” is </a:t>
            </a:r>
            <a:r>
              <a:rPr lang="en-US" sz="1800" dirty="0">
                <a:solidFill>
                  <a:srgbClr val="FF0000"/>
                </a:solidFill>
              </a:rPr>
              <a:t>a researcher who collaborates with other scientists</a:t>
            </a:r>
            <a:r>
              <a:rPr lang="en-US" sz="1800" dirty="0"/>
              <a:t>, often from different disciplines, </a:t>
            </a:r>
            <a:r>
              <a:rPr lang="en-US" sz="1800" dirty="0">
                <a:solidFill>
                  <a:srgbClr val="FF0000"/>
                </a:solidFill>
              </a:rPr>
              <a:t>to tackle complex scientific problems</a:t>
            </a:r>
          </a:p>
          <a:p>
            <a:r>
              <a:rPr lang="en-US" sz="1800" u="sng" dirty="0"/>
              <a:t>Such contributions might include</a:t>
            </a:r>
            <a:r>
              <a:rPr lang="en-US" sz="1800" dirty="0"/>
              <a:t>:</a:t>
            </a:r>
          </a:p>
          <a:p>
            <a:pPr>
              <a:buFont typeface="Arial" panose="020B0604020202020204" pitchFamily="34" charset="0"/>
              <a:buChar char="•"/>
            </a:pPr>
            <a:r>
              <a:rPr lang="en-US" sz="1800" dirty="0">
                <a:solidFill>
                  <a:srgbClr val="FF0000"/>
                </a:solidFill>
              </a:rPr>
              <a:t>Extramural grant support from at least 3 PI’s as a co-I</a:t>
            </a:r>
            <a:r>
              <a:rPr lang="en-US" sz="1800" dirty="0"/>
              <a:t>.</a:t>
            </a:r>
          </a:p>
          <a:p>
            <a:pPr>
              <a:buFont typeface="Arial" panose="020B0604020202020204" pitchFamily="34" charset="0"/>
              <a:buChar char="•"/>
            </a:pPr>
            <a:r>
              <a:rPr lang="en-US" sz="1800" dirty="0">
                <a:solidFill>
                  <a:srgbClr val="FF0000"/>
                </a:solidFill>
              </a:rPr>
              <a:t>Support and impact on research activities for at least 3 PI’s </a:t>
            </a:r>
            <a:r>
              <a:rPr lang="en-US" sz="1800" dirty="0"/>
              <a:t>(internal or external) critical for the </a:t>
            </a:r>
            <a:r>
              <a:rPr lang="en-US" sz="1800" dirty="0">
                <a:solidFill>
                  <a:srgbClr val="FF0000"/>
                </a:solidFill>
              </a:rPr>
              <a:t>success/publication </a:t>
            </a:r>
            <a:r>
              <a:rPr lang="en-US" sz="1800" dirty="0"/>
              <a:t>of a project/manuscript. </a:t>
            </a:r>
            <a:r>
              <a:rPr lang="en-US" sz="1800" dirty="0">
                <a:solidFill>
                  <a:srgbClr val="FF0000"/>
                </a:solidFill>
              </a:rPr>
              <a:t>Directing a core facility </a:t>
            </a:r>
            <a:r>
              <a:rPr lang="en-US" sz="1800" dirty="0"/>
              <a:t>that supports research, scholarship.</a:t>
            </a:r>
          </a:p>
          <a:p>
            <a:pPr>
              <a:buFont typeface="Arial" panose="020B0604020202020204" pitchFamily="34" charset="0"/>
              <a:buChar char="•"/>
            </a:pPr>
            <a:r>
              <a:rPr lang="en-US" sz="1800" dirty="0"/>
              <a:t>Membership or leadership roles in </a:t>
            </a:r>
            <a:r>
              <a:rPr lang="en-US" sz="1800" dirty="0">
                <a:solidFill>
                  <a:srgbClr val="FF0000"/>
                </a:solidFill>
              </a:rPr>
              <a:t>research centers focused on team science</a:t>
            </a:r>
            <a:r>
              <a:rPr lang="en-US" sz="1800" dirty="0"/>
              <a:t>.</a:t>
            </a:r>
          </a:p>
          <a:p>
            <a:pPr>
              <a:buFont typeface="Arial" panose="020B0604020202020204" pitchFamily="34" charset="0"/>
              <a:buChar char="•"/>
            </a:pPr>
            <a:r>
              <a:rPr lang="en-US" sz="1800" dirty="0"/>
              <a:t>Highlight contributions to publications with colleagues from diverse disciplines.</a:t>
            </a:r>
          </a:p>
          <a:p>
            <a:pPr>
              <a:buFont typeface="Arial" panose="020B0604020202020204" pitchFamily="34" charset="0"/>
              <a:buChar char="•"/>
            </a:pPr>
            <a:r>
              <a:rPr lang="en-US" sz="1800" dirty="0"/>
              <a:t>Participation in </a:t>
            </a:r>
            <a:r>
              <a:rPr lang="en-US" sz="1800" dirty="0">
                <a:solidFill>
                  <a:srgbClr val="FF0000"/>
                </a:solidFill>
              </a:rPr>
              <a:t>committees related to interdisciplinary research or team science</a:t>
            </a:r>
            <a:r>
              <a:rPr lang="en-US" sz="1800" dirty="0"/>
              <a:t> initiatives.</a:t>
            </a:r>
          </a:p>
          <a:p>
            <a:endParaRPr lang="en-US" sz="2400" dirty="0"/>
          </a:p>
        </p:txBody>
      </p:sp>
    </p:spTree>
    <p:extLst>
      <p:ext uri="{BB962C8B-B14F-4D97-AF65-F5344CB8AC3E}">
        <p14:creationId xmlns:p14="http://schemas.microsoft.com/office/powerpoint/2010/main" val="1441840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Team Science</a:t>
            </a:r>
          </a:p>
        </p:txBody>
      </p:sp>
      <p:sp>
        <p:nvSpPr>
          <p:cNvPr id="3" name="Content Placeholder 2"/>
          <p:cNvSpPr>
            <a:spLocks noGrp="1"/>
          </p:cNvSpPr>
          <p:nvPr>
            <p:ph idx="1"/>
          </p:nvPr>
        </p:nvSpPr>
        <p:spPr>
          <a:xfrm>
            <a:off x="381000" y="2017712"/>
            <a:ext cx="8574088" cy="4459287"/>
          </a:xfrm>
        </p:spPr>
        <p:txBody>
          <a:bodyPr/>
          <a:lstStyle/>
          <a:p>
            <a:pPr lvl="0"/>
            <a:r>
              <a:rPr lang="en-US" sz="1800" dirty="0"/>
              <a:t>Research </a:t>
            </a:r>
            <a:r>
              <a:rPr lang="en-US" sz="1800" dirty="0">
                <a:solidFill>
                  <a:srgbClr val="FF0000"/>
                </a:solidFill>
              </a:rPr>
              <a:t>portfolio</a:t>
            </a:r>
            <a:r>
              <a:rPr lang="en-US" sz="1800" dirty="0"/>
              <a:t> of the candidate should </a:t>
            </a:r>
            <a:r>
              <a:rPr lang="en-US" sz="1800" dirty="0">
                <a:solidFill>
                  <a:srgbClr val="FF0000"/>
                </a:solidFill>
              </a:rPr>
              <a:t>speak to his/her intellectual contribution</a:t>
            </a:r>
            <a:r>
              <a:rPr lang="en-US" sz="1800" dirty="0"/>
              <a:t> to the work of collaborators. </a:t>
            </a:r>
          </a:p>
          <a:p>
            <a:pPr lvl="0"/>
            <a:r>
              <a:rPr lang="en-US" sz="1800" dirty="0">
                <a:solidFill>
                  <a:srgbClr val="FF0000"/>
                </a:solidFill>
              </a:rPr>
              <a:t>Letters</a:t>
            </a:r>
            <a:r>
              <a:rPr lang="en-US" sz="1800" dirty="0"/>
              <a:t> from collaborators should </a:t>
            </a:r>
            <a:r>
              <a:rPr lang="en-US" sz="1800" dirty="0">
                <a:solidFill>
                  <a:srgbClr val="FF0000"/>
                </a:solidFill>
              </a:rPr>
              <a:t>speak to the unique and invaluable contribution</a:t>
            </a:r>
            <a:r>
              <a:rPr lang="en-US" sz="1800" dirty="0"/>
              <a:t> made by the candidate to the success of the research. </a:t>
            </a:r>
          </a:p>
          <a:p>
            <a:pPr lvl="0"/>
            <a:r>
              <a:rPr lang="en-US" sz="1800" dirty="0"/>
              <a:t>Important to have </a:t>
            </a:r>
            <a:r>
              <a:rPr lang="en-US" sz="1800" dirty="0">
                <a:solidFill>
                  <a:srgbClr val="FF0000"/>
                </a:solidFill>
              </a:rPr>
              <a:t>letters from close inside collaborators </a:t>
            </a:r>
            <a:r>
              <a:rPr lang="en-US" sz="1800" dirty="0"/>
              <a:t>stating the “scientific” importance and how their projects have benefitted from the contributions of the “team” scientist. </a:t>
            </a:r>
          </a:p>
          <a:p>
            <a:pPr lvl="0"/>
            <a:r>
              <a:rPr lang="en-US" sz="1800" dirty="0">
                <a:solidFill>
                  <a:srgbClr val="FF0000"/>
                </a:solidFill>
              </a:rPr>
              <a:t>External referees should acknowledge the candidate’s national reputation </a:t>
            </a:r>
            <a:r>
              <a:rPr lang="en-US" sz="1800" dirty="0"/>
              <a:t>and recognition as the “collaborator’s collaborator”, the “researcher’s researcher.”</a:t>
            </a:r>
          </a:p>
          <a:p>
            <a:pPr lvl="0"/>
            <a:r>
              <a:rPr lang="en-US" sz="1800" dirty="0"/>
              <a:t>Letters about the candidate should discuss how a particular collaboration generates </a:t>
            </a:r>
            <a:r>
              <a:rPr lang="en-US" sz="1800" dirty="0">
                <a:solidFill>
                  <a:srgbClr val="FF0000"/>
                </a:solidFill>
              </a:rPr>
              <a:t>synergy</a:t>
            </a:r>
            <a:r>
              <a:rPr lang="en-US" sz="1800" dirty="0"/>
              <a:t>, creates innovative research networks and/or institutional opportunities beyond the expected product of the individual, independent research.</a:t>
            </a:r>
          </a:p>
          <a:p>
            <a:endParaRPr lang="en-US" sz="2400" dirty="0"/>
          </a:p>
        </p:txBody>
      </p:sp>
    </p:spTree>
    <p:extLst>
      <p:ext uri="{BB962C8B-B14F-4D97-AF65-F5344CB8AC3E}">
        <p14:creationId xmlns:p14="http://schemas.microsoft.com/office/powerpoint/2010/main" val="1202116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066800" y="533400"/>
            <a:ext cx="7696200" cy="1143000"/>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Assistant to Associate Professor</a:t>
            </a:r>
          </a:p>
        </p:txBody>
      </p:sp>
      <p:sp>
        <p:nvSpPr>
          <p:cNvPr id="12291" name="Content Placeholder 2"/>
          <p:cNvSpPr>
            <a:spLocks noGrp="1"/>
          </p:cNvSpPr>
          <p:nvPr>
            <p:ph idx="1"/>
          </p:nvPr>
        </p:nvSpPr>
        <p:spPr>
          <a:xfrm>
            <a:off x="304800" y="2057400"/>
            <a:ext cx="8462962" cy="4430712"/>
          </a:xfrm>
        </p:spPr>
        <p:txBody>
          <a:bodyPr>
            <a:normAutofit fontScale="25000" lnSpcReduction="20000"/>
          </a:bodyPr>
          <a:lstStyle/>
          <a:p>
            <a:pPr marL="857250" lvl="1" indent="-857250" eaLnBrk="1" hangingPunct="1">
              <a:buClr>
                <a:srgbClr val="333399"/>
              </a:buClr>
              <a:buSzPct val="100000"/>
              <a:buFont typeface="Wingdings" panose="05000000000000000000" pitchFamily="2" charset="2"/>
              <a:buChar char="§"/>
              <a:defRPr/>
            </a:pPr>
            <a:r>
              <a:rPr lang="en-US" sz="6400" dirty="0"/>
              <a:t>Examples of </a:t>
            </a:r>
            <a:r>
              <a:rPr lang="en-US" sz="6400" dirty="0">
                <a:solidFill>
                  <a:srgbClr val="FF0000"/>
                </a:solidFill>
              </a:rPr>
              <a:t>teaching</a:t>
            </a:r>
            <a:r>
              <a:rPr lang="en-US" sz="6400" dirty="0"/>
              <a:t> activities that are consistent with the above guidelines include: </a:t>
            </a:r>
          </a:p>
          <a:p>
            <a:pPr marL="1257300" lvl="2" indent="-857250" eaLnBrk="1" hangingPunct="1">
              <a:buClr>
                <a:srgbClr val="FF0000"/>
              </a:buClr>
              <a:buSzPct val="100000"/>
              <a:buFont typeface="Wingdings" panose="05000000000000000000" pitchFamily="2" charset="2"/>
              <a:buChar char="§"/>
              <a:defRPr/>
            </a:pPr>
            <a:r>
              <a:rPr lang="en-US" sz="6400" dirty="0">
                <a:solidFill>
                  <a:srgbClr val="FF0000"/>
                </a:solidFill>
              </a:rPr>
              <a:t>Demonstration of mastery of content and method</a:t>
            </a:r>
            <a:r>
              <a:rPr lang="en-US" sz="6400" dirty="0"/>
              <a:t>, documented by student and peer </a:t>
            </a:r>
            <a:r>
              <a:rPr lang="en-US" sz="6400" dirty="0">
                <a:solidFill>
                  <a:srgbClr val="FF0000"/>
                </a:solidFill>
              </a:rPr>
              <a:t>evaluations</a:t>
            </a:r>
            <a:r>
              <a:rPr lang="en-US" sz="6400" dirty="0"/>
              <a:t>; all teaching activities should receive consideration</a:t>
            </a:r>
          </a:p>
          <a:p>
            <a:pPr marL="1257300" lvl="2" indent="-857250" eaLnBrk="1" hangingPunct="1">
              <a:buClr>
                <a:srgbClr val="FF0000"/>
              </a:buClr>
              <a:buSzPct val="100000"/>
              <a:buFont typeface="Wingdings" panose="05000000000000000000" pitchFamily="2" charset="2"/>
              <a:buChar char="§"/>
              <a:defRPr/>
            </a:pPr>
            <a:r>
              <a:rPr lang="en-US" sz="6400" dirty="0"/>
              <a:t>Taking responsibility for the design, organization, coordination, and evaluation of an educational program </a:t>
            </a:r>
          </a:p>
          <a:p>
            <a:pPr marL="1257300" lvl="2" indent="-857250" eaLnBrk="1" hangingPunct="1">
              <a:buClr>
                <a:srgbClr val="FF0000"/>
              </a:buClr>
              <a:buSzPct val="100000"/>
              <a:buFont typeface="Wingdings" panose="05000000000000000000" pitchFamily="2" charset="2"/>
              <a:buChar char="§"/>
              <a:defRPr/>
            </a:pPr>
            <a:r>
              <a:rPr lang="en-US" sz="6400" dirty="0"/>
              <a:t>Developing and/or presenting effective continuing education or other professional programs, including invited presentations </a:t>
            </a:r>
          </a:p>
          <a:p>
            <a:pPr marL="1257300" lvl="2" indent="-857250" eaLnBrk="1" hangingPunct="1">
              <a:buClr>
                <a:srgbClr val="FF0000"/>
              </a:buClr>
              <a:buSzPct val="100000"/>
              <a:buFont typeface="Wingdings" panose="05000000000000000000" pitchFamily="2" charset="2"/>
              <a:buChar char="§"/>
              <a:defRPr/>
            </a:pPr>
            <a:r>
              <a:rPr lang="en-US" sz="6400" dirty="0"/>
              <a:t>Providing </a:t>
            </a:r>
            <a:r>
              <a:rPr lang="en-US" sz="6400" dirty="0">
                <a:solidFill>
                  <a:srgbClr val="FF0000"/>
                </a:solidFill>
              </a:rPr>
              <a:t>effective supervision, guidance, and/or counseling to trainees</a:t>
            </a:r>
            <a:r>
              <a:rPr lang="en-US" sz="6400" dirty="0"/>
              <a:t>, including graduate students, postdoctoral fellows, and/or house officers </a:t>
            </a:r>
          </a:p>
          <a:p>
            <a:pPr marL="1257300" lvl="2" indent="-857250" eaLnBrk="1" hangingPunct="1">
              <a:buClr>
                <a:srgbClr val="FF0000"/>
              </a:buClr>
              <a:buSzPct val="100000"/>
              <a:buFont typeface="Wingdings" panose="05000000000000000000" pitchFamily="2" charset="2"/>
              <a:buChar char="§"/>
              <a:defRPr/>
            </a:pPr>
            <a:r>
              <a:rPr lang="en-US" sz="6400" dirty="0">
                <a:solidFill>
                  <a:srgbClr val="FF0000"/>
                </a:solidFill>
              </a:rPr>
              <a:t>Participation</a:t>
            </a:r>
            <a:r>
              <a:rPr lang="en-US" sz="6400" dirty="0"/>
              <a:t> in educational program planning and </a:t>
            </a:r>
            <a:r>
              <a:rPr lang="en-US" sz="6400" dirty="0">
                <a:solidFill>
                  <a:srgbClr val="FF0000"/>
                </a:solidFill>
              </a:rPr>
              <a:t>general curricular activities </a:t>
            </a:r>
          </a:p>
          <a:p>
            <a:pPr marL="1257300" lvl="2" indent="-857250" eaLnBrk="1" hangingPunct="1">
              <a:buClr>
                <a:srgbClr val="FF0000"/>
              </a:buClr>
              <a:buSzPct val="100000"/>
              <a:buFont typeface="Wingdings" panose="05000000000000000000" pitchFamily="2" charset="2"/>
              <a:buChar char="§"/>
              <a:defRPr/>
            </a:pPr>
            <a:r>
              <a:rPr lang="en-US" sz="6400" dirty="0">
                <a:solidFill>
                  <a:srgbClr val="FF0000"/>
                </a:solidFill>
              </a:rPr>
              <a:t>Publication</a:t>
            </a:r>
            <a:r>
              <a:rPr lang="en-US" sz="6400" dirty="0"/>
              <a:t> of papers and/or presentations at professional meetings on topics related to education</a:t>
            </a:r>
          </a:p>
          <a:p>
            <a:pPr marL="1257300" lvl="2" indent="-857250" eaLnBrk="1" hangingPunct="1">
              <a:buClr>
                <a:srgbClr val="FF0000"/>
              </a:buClr>
              <a:buSzPct val="100000"/>
              <a:buFont typeface="Wingdings" panose="05000000000000000000" pitchFamily="2" charset="2"/>
              <a:buChar char="§"/>
              <a:defRPr/>
            </a:pPr>
            <a:r>
              <a:rPr lang="en-US" sz="6400" dirty="0"/>
              <a:t>Demonstration of </a:t>
            </a:r>
            <a:r>
              <a:rPr lang="en-US" sz="6400" dirty="0">
                <a:solidFill>
                  <a:srgbClr val="FF0000"/>
                </a:solidFill>
              </a:rPr>
              <a:t>innovation in teaching methods </a:t>
            </a:r>
            <a:r>
              <a:rPr lang="en-US" sz="6400" dirty="0"/>
              <a:t>and production of texts, educational software or courseware </a:t>
            </a:r>
          </a:p>
          <a:p>
            <a:pPr marL="1257300" lvl="2" indent="-857250" eaLnBrk="1" hangingPunct="1">
              <a:buClr>
                <a:srgbClr val="FF0000"/>
              </a:buClr>
              <a:buSzPct val="100000"/>
              <a:buFont typeface="Wingdings" panose="05000000000000000000" pitchFamily="2" charset="2"/>
              <a:buChar char="§"/>
              <a:defRPr/>
            </a:pPr>
            <a:r>
              <a:rPr lang="en-US" sz="6400" dirty="0">
                <a:solidFill>
                  <a:srgbClr val="FF0000"/>
                </a:solidFill>
              </a:rPr>
              <a:t>Receipt of recognition </a:t>
            </a:r>
            <a:r>
              <a:rPr lang="en-US" sz="6400" dirty="0"/>
              <a:t>as an exemplary scientist or clinician whose mentoring and teaching activities provide an outstanding role model for students </a:t>
            </a:r>
          </a:p>
          <a:p>
            <a:pPr marL="1257300" lvl="2" indent="-857250" eaLnBrk="1" hangingPunct="1">
              <a:buClr>
                <a:srgbClr val="FF0000"/>
              </a:buClr>
              <a:buSzPct val="100000"/>
              <a:buFont typeface="Wingdings" panose="05000000000000000000" pitchFamily="2" charset="2"/>
              <a:buChar char="§"/>
              <a:defRPr/>
            </a:pPr>
            <a:r>
              <a:rPr lang="en-US" sz="6400" dirty="0"/>
              <a:t>Serving as principal investigator on </a:t>
            </a:r>
            <a:r>
              <a:rPr lang="en-US" sz="6400" dirty="0">
                <a:solidFill>
                  <a:srgbClr val="FF0000"/>
                </a:solidFill>
              </a:rPr>
              <a:t>grants</a:t>
            </a:r>
            <a:r>
              <a:rPr lang="en-US" sz="6400" dirty="0"/>
              <a:t> or contracts for educational projects </a:t>
            </a:r>
          </a:p>
          <a:p>
            <a:pPr marL="547688" lvl="1" indent="-547688" eaLnBrk="1" hangingPunct="1">
              <a:buClr>
                <a:srgbClr val="FF0000"/>
              </a:buClr>
              <a:buSzPct val="100000"/>
              <a:buFont typeface="Wingdings" panose="05000000000000000000" pitchFamily="2" charset="2"/>
              <a:buChar char="§"/>
              <a:defRPr/>
            </a:pPr>
            <a:endParaRPr lang="en-US" altLang="en-US" sz="2400" dirty="0"/>
          </a:p>
        </p:txBody>
      </p:sp>
      <p:sp>
        <p:nvSpPr>
          <p:cNvPr id="13316" name="TextBox 4"/>
          <p:cNvSpPr txBox="1">
            <a:spLocks noChangeArrowheads="1"/>
          </p:cNvSpPr>
          <p:nvPr/>
        </p:nvSpPr>
        <p:spPr bwMode="auto">
          <a:xfrm>
            <a:off x="6432550" y="6488112"/>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Examples of Excellence in Teaching</a:t>
            </a:r>
          </a:p>
        </p:txBody>
      </p:sp>
      <p:sp>
        <p:nvSpPr>
          <p:cNvPr id="3" name="Content Placeholder 2"/>
          <p:cNvSpPr>
            <a:spLocks noGrp="1"/>
          </p:cNvSpPr>
          <p:nvPr>
            <p:ph idx="1"/>
          </p:nvPr>
        </p:nvSpPr>
        <p:spPr>
          <a:xfrm>
            <a:off x="381000" y="2017712"/>
            <a:ext cx="8574088" cy="4611687"/>
          </a:xfrm>
        </p:spPr>
        <p:txBody>
          <a:bodyPr/>
          <a:lstStyle/>
          <a:p>
            <a:r>
              <a:rPr lang="en-US" sz="2400" dirty="0"/>
              <a:t>Leadership/</a:t>
            </a:r>
            <a:r>
              <a:rPr lang="en-US" sz="2400" dirty="0" err="1"/>
              <a:t>coursemaster</a:t>
            </a:r>
            <a:r>
              <a:rPr lang="en-US" sz="2400" dirty="0"/>
              <a:t> in divisional, departmental, GBS, or SOM teaching programs. </a:t>
            </a:r>
          </a:p>
          <a:p>
            <a:r>
              <a:rPr lang="en-US" sz="2400" dirty="0"/>
              <a:t>Participation in above, including lectures, rounds, seminars, preceptor, etc.</a:t>
            </a:r>
          </a:p>
          <a:p>
            <a:r>
              <a:rPr lang="en-US" sz="2400" dirty="0"/>
              <a:t>Mentoring:</a:t>
            </a:r>
          </a:p>
          <a:p>
            <a:pPr lvl="1"/>
            <a:r>
              <a:rPr lang="en-US" sz="2000" dirty="0"/>
              <a:t>Tangible/measurable (</a:t>
            </a:r>
            <a:r>
              <a:rPr lang="en-US" sz="2000" dirty="0" err="1"/>
              <a:t>ie</a:t>
            </a:r>
            <a:r>
              <a:rPr lang="en-US" sz="2000" dirty="0"/>
              <a:t>: MS/MD/PhD students, residents, fellows, etc.)</a:t>
            </a:r>
          </a:p>
          <a:p>
            <a:pPr lvl="1"/>
            <a:r>
              <a:rPr lang="en-US" sz="2000" dirty="0"/>
              <a:t>Need to include names, dates, results</a:t>
            </a:r>
          </a:p>
          <a:p>
            <a:r>
              <a:rPr lang="en-US" sz="2400" dirty="0"/>
              <a:t>Documentation of teaching effectiveness:</a:t>
            </a:r>
          </a:p>
          <a:p>
            <a:pPr lvl="1"/>
            <a:r>
              <a:rPr lang="en-US" sz="2000" dirty="0"/>
              <a:t>Testimonial letters from trainees</a:t>
            </a:r>
          </a:p>
          <a:p>
            <a:pPr lvl="1"/>
            <a:r>
              <a:rPr lang="en-US" sz="2000" dirty="0"/>
              <a:t>Teaching evaluations</a:t>
            </a:r>
          </a:p>
          <a:p>
            <a:pPr lvl="1"/>
            <a:r>
              <a:rPr lang="en-US" sz="2000" dirty="0"/>
              <a:t>Awards</a:t>
            </a:r>
          </a:p>
        </p:txBody>
      </p:sp>
    </p:spTree>
    <p:extLst>
      <p:ext uri="{BB962C8B-B14F-4D97-AF65-F5344CB8AC3E}">
        <p14:creationId xmlns:p14="http://schemas.microsoft.com/office/powerpoint/2010/main" val="139025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Examples of Excellence in Teaching</a:t>
            </a:r>
          </a:p>
        </p:txBody>
      </p:sp>
      <p:sp>
        <p:nvSpPr>
          <p:cNvPr id="3" name="Content Placeholder 2"/>
          <p:cNvSpPr>
            <a:spLocks noGrp="1"/>
          </p:cNvSpPr>
          <p:nvPr>
            <p:ph idx="1"/>
          </p:nvPr>
        </p:nvSpPr>
        <p:spPr>
          <a:xfrm>
            <a:off x="609600" y="2209800"/>
            <a:ext cx="8116888" cy="2782888"/>
          </a:xfrm>
        </p:spPr>
        <p:txBody>
          <a:bodyPr/>
          <a:lstStyle/>
          <a:p>
            <a:pPr marL="0" indent="0">
              <a:buNone/>
            </a:pPr>
            <a:r>
              <a:rPr lang="en-US" sz="2000" dirty="0"/>
              <a:t>Other ways to earn excellence in teaching:</a:t>
            </a:r>
          </a:p>
          <a:p>
            <a:r>
              <a:rPr lang="en-US" sz="2000" dirty="0"/>
              <a:t>Develop a formal course: residency/fellowship or postdoc program</a:t>
            </a:r>
          </a:p>
          <a:p>
            <a:r>
              <a:rPr lang="en-US" sz="2000" dirty="0"/>
              <a:t>Develop, expand, or improve an educational program/course/area</a:t>
            </a:r>
          </a:p>
          <a:p>
            <a:r>
              <a:rPr lang="en-US" sz="2000" dirty="0"/>
              <a:t>Textbook chapters</a:t>
            </a:r>
          </a:p>
          <a:p>
            <a:r>
              <a:rPr lang="en-US" sz="2000" dirty="0"/>
              <a:t>Conference organization</a:t>
            </a:r>
          </a:p>
          <a:p>
            <a:r>
              <a:rPr lang="en-US" sz="2000" dirty="0"/>
              <a:t>Service on education-related committees</a:t>
            </a:r>
          </a:p>
          <a:p>
            <a:r>
              <a:rPr lang="en-US" sz="2000" dirty="0"/>
              <a:t>Exam question development (e.g., NBME questions)</a:t>
            </a:r>
          </a:p>
          <a:p>
            <a:r>
              <a:rPr lang="en-US" sz="2000" dirty="0"/>
              <a:t>Web-based educational activities (</a:t>
            </a:r>
            <a:r>
              <a:rPr lang="en-US" sz="2000" dirty="0" err="1"/>
              <a:t>MedEd</a:t>
            </a:r>
            <a:r>
              <a:rPr lang="en-US" sz="2000" dirty="0"/>
              <a:t>, Podcasts, Webinars, etc.)</a:t>
            </a:r>
          </a:p>
          <a:p>
            <a:endParaRPr lang="en-US" sz="2000" dirty="0"/>
          </a:p>
          <a:p>
            <a:endParaRPr lang="en-US" sz="2000" dirty="0"/>
          </a:p>
          <a:p>
            <a:pPr marL="0" indent="0">
              <a:buNone/>
            </a:pPr>
            <a:endParaRPr lang="en-US" sz="2000" dirty="0"/>
          </a:p>
        </p:txBody>
      </p:sp>
    </p:spTree>
    <p:extLst>
      <p:ext uri="{BB962C8B-B14F-4D97-AF65-F5344CB8AC3E}">
        <p14:creationId xmlns:p14="http://schemas.microsoft.com/office/powerpoint/2010/main" val="450081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990600" y="457200"/>
            <a:ext cx="8229600" cy="1143001"/>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Assistant to Associate Professor</a:t>
            </a:r>
          </a:p>
        </p:txBody>
      </p:sp>
      <p:sp>
        <p:nvSpPr>
          <p:cNvPr id="12291" name="Content Placeholder 2"/>
          <p:cNvSpPr>
            <a:spLocks noGrp="1"/>
          </p:cNvSpPr>
          <p:nvPr>
            <p:ph idx="1"/>
          </p:nvPr>
        </p:nvSpPr>
        <p:spPr>
          <a:xfrm>
            <a:off x="228600" y="2133600"/>
            <a:ext cx="8543925" cy="4159515"/>
          </a:xfrm>
        </p:spPr>
        <p:txBody>
          <a:bodyPr>
            <a:normAutofit fontScale="55000" lnSpcReduction="20000"/>
          </a:bodyPr>
          <a:lstStyle/>
          <a:p>
            <a:pPr marL="547688" lvl="1" indent="-547688" eaLnBrk="1" hangingPunct="1">
              <a:buClr>
                <a:srgbClr val="333399"/>
              </a:buClr>
              <a:buSzPct val="100000"/>
              <a:buFont typeface="Wingdings" panose="05000000000000000000" pitchFamily="2" charset="2"/>
              <a:buChar char="§"/>
              <a:defRPr/>
            </a:pPr>
            <a:r>
              <a:rPr lang="en-US" sz="3300" dirty="0"/>
              <a:t>Examples of </a:t>
            </a:r>
            <a:r>
              <a:rPr lang="en-US" sz="3300" dirty="0">
                <a:solidFill>
                  <a:srgbClr val="FF0000"/>
                </a:solidFill>
              </a:rPr>
              <a:t>service</a:t>
            </a:r>
            <a:r>
              <a:rPr lang="en-US" sz="3300" dirty="0"/>
              <a:t> activities that are consistent with the above guidelines include: </a:t>
            </a:r>
          </a:p>
          <a:p>
            <a:pPr marL="947738" lvl="2" indent="-547688" eaLnBrk="1" hangingPunct="1">
              <a:buClr>
                <a:srgbClr val="FF0000"/>
              </a:buClr>
              <a:buSzPct val="100000"/>
              <a:buFont typeface="Wingdings" panose="05000000000000000000" pitchFamily="2" charset="2"/>
              <a:buChar char="§"/>
              <a:defRPr/>
            </a:pPr>
            <a:r>
              <a:rPr lang="en-US" sz="2900" dirty="0"/>
              <a:t>Providing </a:t>
            </a:r>
            <a:r>
              <a:rPr lang="en-US" sz="2900" dirty="0">
                <a:solidFill>
                  <a:srgbClr val="FF0000"/>
                </a:solidFill>
              </a:rPr>
              <a:t>measurably excellent clinical productivity and exemplary patient care </a:t>
            </a:r>
          </a:p>
          <a:p>
            <a:pPr marL="947738" lvl="2" indent="-547688" eaLnBrk="1" hangingPunct="1">
              <a:buClr>
                <a:srgbClr val="FF0000"/>
              </a:buClr>
              <a:buSzPct val="100000"/>
              <a:buFont typeface="Wingdings" panose="05000000000000000000" pitchFamily="2" charset="2"/>
              <a:buChar char="§"/>
              <a:defRPr/>
            </a:pPr>
            <a:r>
              <a:rPr lang="en-US" sz="2900" dirty="0"/>
              <a:t>Providing demonstrable leadership or initiative in </a:t>
            </a:r>
            <a:r>
              <a:rPr lang="en-US" sz="2900" dirty="0">
                <a:solidFill>
                  <a:srgbClr val="FF0000"/>
                </a:solidFill>
              </a:rPr>
              <a:t>administrative or committee roles</a:t>
            </a:r>
            <a:r>
              <a:rPr lang="en-US" sz="2900" dirty="0"/>
              <a:t> that augment the missions of the Department and/or SOM in clinical care, research, and/or education such as originality in problem solving, authorship of guidelines or quality reports and policies </a:t>
            </a:r>
          </a:p>
          <a:p>
            <a:pPr marL="947738" lvl="2" indent="-547688" eaLnBrk="1" hangingPunct="1">
              <a:buClr>
                <a:srgbClr val="FF0000"/>
              </a:buClr>
              <a:buSzPct val="100000"/>
              <a:buFont typeface="Wingdings" panose="05000000000000000000" pitchFamily="2" charset="2"/>
              <a:buChar char="§"/>
              <a:defRPr/>
            </a:pPr>
            <a:r>
              <a:rPr lang="en-US" sz="2900" dirty="0"/>
              <a:t>Providing staff responsibility for a service or specific area of patient care </a:t>
            </a:r>
          </a:p>
          <a:p>
            <a:pPr marL="947738" lvl="2" indent="-547688" eaLnBrk="1" hangingPunct="1">
              <a:buClr>
                <a:srgbClr val="FF0000"/>
              </a:buClr>
              <a:buSzPct val="100000"/>
              <a:buFont typeface="Wingdings" panose="05000000000000000000" pitchFamily="2" charset="2"/>
              <a:buChar char="§"/>
              <a:defRPr/>
            </a:pPr>
            <a:r>
              <a:rPr lang="en-US" sz="2900" dirty="0"/>
              <a:t>Providing demonstrable leadership in </a:t>
            </a:r>
            <a:r>
              <a:rPr lang="en-US" sz="2900" dirty="0">
                <a:solidFill>
                  <a:srgbClr val="FF0000"/>
                </a:solidFill>
              </a:rPr>
              <a:t>quality improvement/assurance or patient safety initiatives</a:t>
            </a:r>
            <a:r>
              <a:rPr lang="en-US" sz="2900" dirty="0"/>
              <a:t> </a:t>
            </a:r>
          </a:p>
          <a:p>
            <a:pPr marL="947738" lvl="2" indent="-547688" eaLnBrk="1" hangingPunct="1">
              <a:buClr>
                <a:srgbClr val="FF0000"/>
              </a:buClr>
              <a:buSzPct val="100000"/>
              <a:buFont typeface="Wingdings" panose="05000000000000000000" pitchFamily="2" charset="2"/>
              <a:buChar char="§"/>
              <a:defRPr/>
            </a:pPr>
            <a:r>
              <a:rPr lang="en-US" sz="2900" dirty="0"/>
              <a:t>Serving as critical member or director of a </a:t>
            </a:r>
            <a:r>
              <a:rPr lang="en-US" sz="2900" dirty="0">
                <a:solidFill>
                  <a:srgbClr val="FF0000"/>
                </a:solidFill>
              </a:rPr>
              <a:t>research core laboratory </a:t>
            </a:r>
          </a:p>
          <a:p>
            <a:pPr marL="947738" lvl="2" indent="-547688" eaLnBrk="1" hangingPunct="1">
              <a:buClr>
                <a:srgbClr val="FF0000"/>
              </a:buClr>
              <a:buSzPct val="100000"/>
              <a:buFont typeface="Wingdings" panose="05000000000000000000" pitchFamily="2" charset="2"/>
              <a:buChar char="§"/>
              <a:defRPr/>
            </a:pPr>
            <a:r>
              <a:rPr lang="en-US" sz="2900" dirty="0">
                <a:solidFill>
                  <a:srgbClr val="FF0000"/>
                </a:solidFill>
              </a:rPr>
              <a:t>Serving on committees </a:t>
            </a:r>
            <a:r>
              <a:rPr lang="en-US" sz="2900" dirty="0"/>
              <a:t>with the department, school, university and/or affiliated institutions </a:t>
            </a:r>
          </a:p>
          <a:p>
            <a:pPr marL="947738" lvl="2" indent="-547688" eaLnBrk="1" hangingPunct="1">
              <a:buClr>
                <a:srgbClr val="FF0000"/>
              </a:buClr>
              <a:buSzPct val="100000"/>
              <a:buFont typeface="Wingdings" panose="05000000000000000000" pitchFamily="2" charset="2"/>
              <a:buChar char="§"/>
              <a:defRPr/>
            </a:pPr>
            <a:r>
              <a:rPr lang="en-US" sz="2900" dirty="0">
                <a:solidFill>
                  <a:srgbClr val="FF0000"/>
                </a:solidFill>
              </a:rPr>
              <a:t>Engaging in mentoring </a:t>
            </a:r>
            <a:r>
              <a:rPr lang="en-US" sz="2900" dirty="0"/>
              <a:t>junior faculty colleagues </a:t>
            </a:r>
          </a:p>
          <a:p>
            <a:pPr marL="947738" lvl="2" indent="-547688" eaLnBrk="1" hangingPunct="1">
              <a:buClr>
                <a:srgbClr val="FF0000"/>
              </a:buClr>
              <a:buSzPct val="100000"/>
              <a:buFont typeface="Wingdings" panose="05000000000000000000" pitchFamily="2" charset="2"/>
              <a:buChar char="§"/>
              <a:defRPr/>
            </a:pPr>
            <a:r>
              <a:rPr lang="en-US" sz="2900" dirty="0"/>
              <a:t>Serving on committees to </a:t>
            </a:r>
            <a:r>
              <a:rPr lang="en-US" sz="2900" dirty="0">
                <a:solidFill>
                  <a:srgbClr val="FF0000"/>
                </a:solidFill>
              </a:rPr>
              <a:t>develop clinical practice guidelines </a:t>
            </a:r>
            <a:r>
              <a:rPr lang="en-US" sz="2900" dirty="0"/>
              <a:t>or to formulate healthcare policies </a:t>
            </a:r>
          </a:p>
          <a:p>
            <a:pPr marL="947738" lvl="2" indent="-547688" eaLnBrk="1" hangingPunct="1">
              <a:buClr>
                <a:srgbClr val="FF0000"/>
              </a:buClr>
              <a:buSzPct val="100000"/>
              <a:buFont typeface="Wingdings" panose="05000000000000000000" pitchFamily="2" charset="2"/>
              <a:buChar char="§"/>
              <a:defRPr/>
            </a:pPr>
            <a:r>
              <a:rPr lang="en-US" sz="2900" dirty="0"/>
              <a:t>Providing </a:t>
            </a:r>
            <a:r>
              <a:rPr lang="en-US" sz="2900" dirty="0">
                <a:solidFill>
                  <a:srgbClr val="FF0000"/>
                </a:solidFill>
              </a:rPr>
              <a:t>service to the professional or lay community </a:t>
            </a:r>
            <a:r>
              <a:rPr lang="en-US" sz="2900" dirty="0"/>
              <a:t>through education, consultation or other roles </a:t>
            </a:r>
          </a:p>
          <a:p>
            <a:pPr marL="947738" lvl="2" indent="-547688" eaLnBrk="1" hangingPunct="1">
              <a:buFont typeface="Wingdings" panose="05000000000000000000" pitchFamily="2" charset="2"/>
              <a:buChar char="Ø"/>
              <a:defRPr/>
            </a:pPr>
            <a:endParaRPr lang="en-US" dirty="0"/>
          </a:p>
        </p:txBody>
      </p:sp>
      <p:sp>
        <p:nvSpPr>
          <p:cNvPr id="14340" name="TextBox 3"/>
          <p:cNvSpPr txBox="1">
            <a:spLocks noChangeArrowheads="1"/>
          </p:cNvSpPr>
          <p:nvPr/>
        </p:nvSpPr>
        <p:spPr bwMode="auto">
          <a:xfrm>
            <a:off x="6432550" y="6458479"/>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600" dirty="0"/>
              <a:t>DOM P&amp;T-Related Workshops</a:t>
            </a:r>
          </a:p>
        </p:txBody>
      </p:sp>
      <p:sp>
        <p:nvSpPr>
          <p:cNvPr id="4" name="TextBox 3">
            <a:extLst>
              <a:ext uri="{FF2B5EF4-FFF2-40B4-BE49-F238E27FC236}">
                <a16:creationId xmlns:a16="http://schemas.microsoft.com/office/drawing/2014/main" id="{B6A86898-4E62-DB38-C077-33DDD51CA195}"/>
              </a:ext>
            </a:extLst>
          </p:cNvPr>
          <p:cNvSpPr txBox="1"/>
          <p:nvPr/>
        </p:nvSpPr>
        <p:spPr>
          <a:xfrm>
            <a:off x="76200" y="2077527"/>
            <a:ext cx="998991" cy="369332"/>
          </a:xfrm>
          <a:prstGeom prst="rect">
            <a:avLst/>
          </a:prstGeom>
          <a:noFill/>
        </p:spPr>
        <p:txBody>
          <a:bodyPr wrap="none" rtlCol="0">
            <a:spAutoFit/>
          </a:bodyPr>
          <a:lstStyle/>
          <a:p>
            <a:r>
              <a:rPr lang="en-US" b="1" u="sng" dirty="0"/>
              <a:t>August</a:t>
            </a:r>
          </a:p>
        </p:txBody>
      </p:sp>
      <p:sp>
        <p:nvSpPr>
          <p:cNvPr id="5" name="TextBox 4">
            <a:extLst>
              <a:ext uri="{FF2B5EF4-FFF2-40B4-BE49-F238E27FC236}">
                <a16:creationId xmlns:a16="http://schemas.microsoft.com/office/drawing/2014/main" id="{9436C0B5-87FF-70BD-4457-ABA71CD1DA07}"/>
              </a:ext>
            </a:extLst>
          </p:cNvPr>
          <p:cNvSpPr txBox="1"/>
          <p:nvPr/>
        </p:nvSpPr>
        <p:spPr>
          <a:xfrm>
            <a:off x="76200" y="3757897"/>
            <a:ext cx="1451038" cy="369332"/>
          </a:xfrm>
          <a:prstGeom prst="rect">
            <a:avLst/>
          </a:prstGeom>
          <a:noFill/>
        </p:spPr>
        <p:txBody>
          <a:bodyPr wrap="none" rtlCol="0">
            <a:spAutoFit/>
          </a:bodyPr>
          <a:lstStyle/>
          <a:p>
            <a:r>
              <a:rPr lang="en-US" b="1" u="sng" dirty="0"/>
              <a:t>September</a:t>
            </a:r>
          </a:p>
        </p:txBody>
      </p:sp>
      <p:sp>
        <p:nvSpPr>
          <p:cNvPr id="6" name="TextBox 5">
            <a:extLst>
              <a:ext uri="{FF2B5EF4-FFF2-40B4-BE49-F238E27FC236}">
                <a16:creationId xmlns:a16="http://schemas.microsoft.com/office/drawing/2014/main" id="{6AD5861F-920C-A219-2ACC-C97D1BF182F1}"/>
              </a:ext>
            </a:extLst>
          </p:cNvPr>
          <p:cNvSpPr txBox="1"/>
          <p:nvPr/>
        </p:nvSpPr>
        <p:spPr>
          <a:xfrm>
            <a:off x="76200" y="5413716"/>
            <a:ext cx="1106393" cy="369332"/>
          </a:xfrm>
          <a:prstGeom prst="rect">
            <a:avLst/>
          </a:prstGeom>
          <a:noFill/>
        </p:spPr>
        <p:txBody>
          <a:bodyPr wrap="none" rtlCol="0">
            <a:spAutoFit/>
          </a:bodyPr>
          <a:lstStyle/>
          <a:p>
            <a:r>
              <a:rPr lang="en-US" b="1" u="sng" dirty="0"/>
              <a:t>October</a:t>
            </a:r>
          </a:p>
        </p:txBody>
      </p:sp>
      <p:sp>
        <p:nvSpPr>
          <p:cNvPr id="7" name="TextBox 6">
            <a:extLst>
              <a:ext uri="{FF2B5EF4-FFF2-40B4-BE49-F238E27FC236}">
                <a16:creationId xmlns:a16="http://schemas.microsoft.com/office/drawing/2014/main" id="{ABCA08E1-6BCF-9EA8-B452-5151318C536D}"/>
              </a:ext>
            </a:extLst>
          </p:cNvPr>
          <p:cNvSpPr txBox="1"/>
          <p:nvPr/>
        </p:nvSpPr>
        <p:spPr>
          <a:xfrm>
            <a:off x="1808335" y="2077527"/>
            <a:ext cx="5081840" cy="523220"/>
          </a:xfrm>
          <a:prstGeom prst="rect">
            <a:avLst/>
          </a:prstGeom>
          <a:noFill/>
        </p:spPr>
        <p:txBody>
          <a:bodyPr wrap="none" rtlCol="0">
            <a:spAutoFit/>
          </a:bodyPr>
          <a:lstStyle/>
          <a:p>
            <a:r>
              <a:rPr lang="en-US" sz="1400" b="1" u="sng" dirty="0">
                <a:hlinkClick r:id="rId3" tooltip="https://click.reach.uab.edu/?qs=d91f0d3fa26774487aa8632c01017efc563aedd672c3de2b84e75169bd6cdb3741412511b8681ded8d57c8d0db11efe73fb8f1485c5a3a84"/>
              </a:rPr>
              <a:t>RESEARCH: Steps to Promotion to Associate Professor</a:t>
            </a:r>
            <a:br>
              <a:rPr lang="en-US" sz="1400" b="1" dirty="0"/>
            </a:br>
            <a:r>
              <a:rPr lang="en-US" sz="1400" b="1" dirty="0"/>
              <a:t>Monday, August 25, 2025, noon-1:00</a:t>
            </a:r>
            <a:endParaRPr lang="en-US" sz="1400" dirty="0"/>
          </a:p>
        </p:txBody>
      </p:sp>
      <p:sp>
        <p:nvSpPr>
          <p:cNvPr id="8" name="TextBox 7">
            <a:extLst>
              <a:ext uri="{FF2B5EF4-FFF2-40B4-BE49-F238E27FC236}">
                <a16:creationId xmlns:a16="http://schemas.microsoft.com/office/drawing/2014/main" id="{4F016B2D-47D9-5C02-EB4F-495BB10F9657}"/>
              </a:ext>
            </a:extLst>
          </p:cNvPr>
          <p:cNvSpPr txBox="1"/>
          <p:nvPr/>
        </p:nvSpPr>
        <p:spPr>
          <a:xfrm>
            <a:off x="1808335" y="2566986"/>
            <a:ext cx="5202065" cy="523220"/>
          </a:xfrm>
          <a:prstGeom prst="rect">
            <a:avLst/>
          </a:prstGeom>
          <a:noFill/>
        </p:spPr>
        <p:txBody>
          <a:bodyPr wrap="none" rtlCol="0">
            <a:spAutoFit/>
          </a:bodyPr>
          <a:lstStyle/>
          <a:p>
            <a:r>
              <a:rPr lang="en-US" sz="1400" b="1" u="sng" dirty="0">
                <a:hlinkClick r:id="rId4" tooltip="https://click.reach.uab.edu/?qs=d91f0d3fa267744896ee3228ee728f686062792b25f57017c1a8f2a0ed202c7d5c470c492225f7d7bad886256bfa5b88b9cc8635d2fd340c"/>
              </a:rPr>
              <a:t>EDUCATION: Steps to Promotion to Associate Professor</a:t>
            </a:r>
            <a:br>
              <a:rPr lang="en-US" sz="1400" b="1" dirty="0"/>
            </a:br>
            <a:r>
              <a:rPr lang="en-US" sz="1400" b="1" dirty="0"/>
              <a:t>Tuesday, August 26, 2025, noon-1:00</a:t>
            </a:r>
            <a:endParaRPr lang="en-US" sz="1400" dirty="0"/>
          </a:p>
        </p:txBody>
      </p:sp>
      <p:sp>
        <p:nvSpPr>
          <p:cNvPr id="9" name="TextBox 8">
            <a:extLst>
              <a:ext uri="{FF2B5EF4-FFF2-40B4-BE49-F238E27FC236}">
                <a16:creationId xmlns:a16="http://schemas.microsoft.com/office/drawing/2014/main" id="{D8445438-A061-F959-8656-2E6786DA7245}"/>
              </a:ext>
            </a:extLst>
          </p:cNvPr>
          <p:cNvSpPr txBox="1"/>
          <p:nvPr/>
        </p:nvSpPr>
        <p:spPr>
          <a:xfrm>
            <a:off x="1808335" y="3056446"/>
            <a:ext cx="4899098" cy="523220"/>
          </a:xfrm>
          <a:prstGeom prst="rect">
            <a:avLst/>
          </a:prstGeom>
          <a:noFill/>
        </p:spPr>
        <p:txBody>
          <a:bodyPr wrap="none" rtlCol="0">
            <a:spAutoFit/>
          </a:bodyPr>
          <a:lstStyle/>
          <a:p>
            <a:r>
              <a:rPr lang="en-US" sz="1400" b="1" u="sng" dirty="0">
                <a:hlinkClick r:id="rId5" tooltip="https://click.reach.uab.edu/?qs=d91f0d3fa2677448ae2dee7c20754275248de31d578f732635447c95b91181d63c7d940c193266a55d7cd2846e5843e0f1fd8cf962f60c1c"/>
              </a:rPr>
              <a:t>SERVICE: Steps to Promotion to Associate Professor</a:t>
            </a:r>
            <a:br>
              <a:rPr lang="en-US" sz="1400" b="1" dirty="0"/>
            </a:br>
            <a:r>
              <a:rPr lang="en-US" sz="1400" b="1" dirty="0"/>
              <a:t>Wednesday, August 27, 2025, noon-1:00</a:t>
            </a:r>
            <a:endParaRPr lang="en-US" sz="1400" dirty="0"/>
          </a:p>
        </p:txBody>
      </p:sp>
      <p:sp>
        <p:nvSpPr>
          <p:cNvPr id="10" name="TextBox 9">
            <a:extLst>
              <a:ext uri="{FF2B5EF4-FFF2-40B4-BE49-F238E27FC236}">
                <a16:creationId xmlns:a16="http://schemas.microsoft.com/office/drawing/2014/main" id="{FF4539F3-8CAB-F83A-1950-FF3E200AA502}"/>
              </a:ext>
            </a:extLst>
          </p:cNvPr>
          <p:cNvSpPr txBox="1"/>
          <p:nvPr/>
        </p:nvSpPr>
        <p:spPr>
          <a:xfrm>
            <a:off x="1799868" y="3757297"/>
            <a:ext cx="5149167" cy="523220"/>
          </a:xfrm>
          <a:prstGeom prst="rect">
            <a:avLst/>
          </a:prstGeom>
          <a:noFill/>
        </p:spPr>
        <p:txBody>
          <a:bodyPr wrap="none" rtlCol="0">
            <a:spAutoFit/>
          </a:bodyPr>
          <a:lstStyle/>
          <a:p>
            <a:r>
              <a:rPr lang="en-US" sz="1400" b="1" u="sng" dirty="0">
                <a:hlinkClick r:id="rId6" tooltip="https://click.reach.uab.edu/?qs=d91f0d3fa2677448df903165ebca65d27617261b46fa6d2b3fb809949f73a0a107fc642cd4b4981d8977e8a67cc14883ed12bdc49c2184ca"/>
              </a:rPr>
              <a:t>Nuts and Bolts of Putting a Promotion Packet Together</a:t>
            </a:r>
            <a:br>
              <a:rPr lang="en-US" sz="1400" dirty="0"/>
            </a:br>
            <a:r>
              <a:rPr lang="en-US" sz="1400" b="1" dirty="0"/>
              <a:t>Tuesday, September 16, 2025, noon-1:00</a:t>
            </a:r>
            <a:endParaRPr lang="en-US" sz="1400" dirty="0"/>
          </a:p>
        </p:txBody>
      </p:sp>
      <p:sp>
        <p:nvSpPr>
          <p:cNvPr id="11" name="TextBox 10">
            <a:extLst>
              <a:ext uri="{FF2B5EF4-FFF2-40B4-BE49-F238E27FC236}">
                <a16:creationId xmlns:a16="http://schemas.microsoft.com/office/drawing/2014/main" id="{E671AA9E-C709-A099-1544-18669F294804}"/>
              </a:ext>
            </a:extLst>
          </p:cNvPr>
          <p:cNvSpPr txBox="1"/>
          <p:nvPr/>
        </p:nvSpPr>
        <p:spPr>
          <a:xfrm>
            <a:off x="1799868" y="4648200"/>
            <a:ext cx="5049780" cy="523220"/>
          </a:xfrm>
          <a:prstGeom prst="rect">
            <a:avLst/>
          </a:prstGeom>
          <a:noFill/>
        </p:spPr>
        <p:txBody>
          <a:bodyPr wrap="none" rtlCol="0">
            <a:spAutoFit/>
          </a:bodyPr>
          <a:lstStyle/>
          <a:p>
            <a:r>
              <a:rPr lang="en-US" sz="1400" b="1" u="sng" dirty="0">
                <a:solidFill>
                  <a:srgbClr val="FF0000"/>
                </a:solidFill>
              </a:rPr>
              <a:t>Annual DOM Faculty Promotion and Tenure Workshop</a:t>
            </a:r>
            <a:br>
              <a:rPr lang="en-US" sz="1400" dirty="0"/>
            </a:br>
            <a:r>
              <a:rPr lang="en-US" sz="1400" b="1" dirty="0"/>
              <a:t>Wednesday, September 24, 4:00-5:30</a:t>
            </a:r>
            <a:endParaRPr lang="en-US" sz="1400" dirty="0"/>
          </a:p>
        </p:txBody>
      </p:sp>
      <p:sp>
        <p:nvSpPr>
          <p:cNvPr id="12" name="TextBox 11">
            <a:extLst>
              <a:ext uri="{FF2B5EF4-FFF2-40B4-BE49-F238E27FC236}">
                <a16:creationId xmlns:a16="http://schemas.microsoft.com/office/drawing/2014/main" id="{EA8D6A74-E631-C7B0-091D-2D00D42B91AD}"/>
              </a:ext>
            </a:extLst>
          </p:cNvPr>
          <p:cNvSpPr txBox="1"/>
          <p:nvPr/>
        </p:nvSpPr>
        <p:spPr>
          <a:xfrm>
            <a:off x="1799868" y="4202748"/>
            <a:ext cx="4798108" cy="523220"/>
          </a:xfrm>
          <a:prstGeom prst="rect">
            <a:avLst/>
          </a:prstGeom>
          <a:noFill/>
        </p:spPr>
        <p:txBody>
          <a:bodyPr wrap="none" rtlCol="0">
            <a:spAutoFit/>
          </a:bodyPr>
          <a:lstStyle/>
          <a:p>
            <a:r>
              <a:rPr lang="en-US" sz="1400" b="1" u="sng" dirty="0">
                <a:hlinkClick r:id="rId7" tooltip="https://click.reach.uab.edu/?qs=d91f0d3fa2677448a69dda56370c3412c78d3986b5812e40323398b54ac27d279e5605d4cb8f99e300d687e56d5ebd1a09c70bb22d641669"/>
              </a:rPr>
              <a:t>Writing a Letter of Recommendation for Promotion</a:t>
            </a:r>
            <a:br>
              <a:rPr lang="en-US" sz="1400" b="1" dirty="0"/>
            </a:br>
            <a:r>
              <a:rPr lang="en-US" sz="1400" b="1" dirty="0"/>
              <a:t>Tuesday, September 23, noon-1:00</a:t>
            </a:r>
            <a:endParaRPr lang="en-US" sz="1400" dirty="0"/>
          </a:p>
        </p:txBody>
      </p:sp>
      <p:sp>
        <p:nvSpPr>
          <p:cNvPr id="13" name="TextBox 12">
            <a:extLst>
              <a:ext uri="{FF2B5EF4-FFF2-40B4-BE49-F238E27FC236}">
                <a16:creationId xmlns:a16="http://schemas.microsoft.com/office/drawing/2014/main" id="{127C1BB8-2DD6-F574-2174-1CB39D755A29}"/>
              </a:ext>
            </a:extLst>
          </p:cNvPr>
          <p:cNvSpPr txBox="1"/>
          <p:nvPr/>
        </p:nvSpPr>
        <p:spPr>
          <a:xfrm>
            <a:off x="1799868" y="5436007"/>
            <a:ext cx="5051383" cy="523220"/>
          </a:xfrm>
          <a:prstGeom prst="rect">
            <a:avLst/>
          </a:prstGeom>
          <a:noFill/>
        </p:spPr>
        <p:txBody>
          <a:bodyPr wrap="none" rtlCol="0">
            <a:spAutoFit/>
          </a:bodyPr>
          <a:lstStyle/>
          <a:p>
            <a:r>
              <a:rPr lang="en-US" sz="1400" b="1" u="sng" dirty="0">
                <a:hlinkClick r:id="rId8" tooltip="https://click.reach.uab.edu/?qs=d91f0d3fa2677448f8184f77d9eb9a58c8716333db191aa787d12f22cbbdb51874609d127d82ffad328e2e31573882fdd10d26aa75a6a96a"/>
              </a:rPr>
              <a:t>RESEARCH: Steps to Promotion to Professor &amp; Tenure</a:t>
            </a:r>
            <a:br>
              <a:rPr lang="en-US" sz="1400" b="1" dirty="0"/>
            </a:br>
            <a:r>
              <a:rPr lang="en-US" sz="1400" b="1" dirty="0"/>
              <a:t>Monday, October 13, 2025, noon-1:00</a:t>
            </a:r>
            <a:endParaRPr lang="en-US" sz="1400" dirty="0"/>
          </a:p>
        </p:txBody>
      </p:sp>
      <p:sp>
        <p:nvSpPr>
          <p:cNvPr id="14" name="TextBox 13">
            <a:extLst>
              <a:ext uri="{FF2B5EF4-FFF2-40B4-BE49-F238E27FC236}">
                <a16:creationId xmlns:a16="http://schemas.microsoft.com/office/drawing/2014/main" id="{68047ACE-B9DB-516C-A31F-27B980E87DF8}"/>
              </a:ext>
            </a:extLst>
          </p:cNvPr>
          <p:cNvSpPr txBox="1"/>
          <p:nvPr/>
        </p:nvSpPr>
        <p:spPr>
          <a:xfrm>
            <a:off x="1799868" y="5909042"/>
            <a:ext cx="5171609" cy="523220"/>
          </a:xfrm>
          <a:prstGeom prst="rect">
            <a:avLst/>
          </a:prstGeom>
          <a:noFill/>
        </p:spPr>
        <p:txBody>
          <a:bodyPr wrap="none" rtlCol="0">
            <a:spAutoFit/>
          </a:bodyPr>
          <a:lstStyle/>
          <a:p>
            <a:r>
              <a:rPr lang="en-US" sz="1400" b="1" u="sng" dirty="0">
                <a:hlinkClick r:id="rId9" tooltip="https://click.reach.uab.edu/?qs=d91f0d3fa2677448a01b07cfc7971dbf973bd2818d1071de36e2b08ac3664e590bec200bdea8bd735d1f49d89fb85bb3c541b9fd5c70a154"/>
              </a:rPr>
              <a:t>EDUCATION: Steps to Promotion to Professor &amp; Tenure</a:t>
            </a:r>
            <a:br>
              <a:rPr lang="en-US" sz="1400" b="1" dirty="0"/>
            </a:br>
            <a:r>
              <a:rPr lang="en-US" sz="1400" b="1" dirty="0"/>
              <a:t>Tuesday, October 14, 2025, noon-1:00</a:t>
            </a:r>
            <a:endParaRPr lang="en-US" sz="1400" dirty="0"/>
          </a:p>
        </p:txBody>
      </p:sp>
      <p:sp>
        <p:nvSpPr>
          <p:cNvPr id="15" name="TextBox 14">
            <a:extLst>
              <a:ext uri="{FF2B5EF4-FFF2-40B4-BE49-F238E27FC236}">
                <a16:creationId xmlns:a16="http://schemas.microsoft.com/office/drawing/2014/main" id="{24C92047-7E41-3F69-EEA1-8F6EDF22B499}"/>
              </a:ext>
            </a:extLst>
          </p:cNvPr>
          <p:cNvSpPr txBox="1"/>
          <p:nvPr/>
        </p:nvSpPr>
        <p:spPr>
          <a:xfrm>
            <a:off x="1799868" y="6382077"/>
            <a:ext cx="4868640" cy="523220"/>
          </a:xfrm>
          <a:prstGeom prst="rect">
            <a:avLst/>
          </a:prstGeom>
          <a:noFill/>
        </p:spPr>
        <p:txBody>
          <a:bodyPr wrap="none" rtlCol="0">
            <a:spAutoFit/>
          </a:bodyPr>
          <a:lstStyle/>
          <a:p>
            <a:r>
              <a:rPr lang="en-US" sz="1400" b="1" u="sng" dirty="0">
                <a:hlinkClick r:id="rId10" tooltip="https://click.reach.uab.edu/?qs=d91f0d3fa26774481f43632a8769b0d881e884965b74dbfd8bdb1fd3f936bbe50a4d828f484e0e7537724675f9f8145b4903d6fd7c0239f6"/>
              </a:rPr>
              <a:t>SERVICE: Steps to Promotion to Professor &amp; Tenure</a:t>
            </a:r>
            <a:br>
              <a:rPr lang="en-US" sz="1400" b="1" dirty="0"/>
            </a:br>
            <a:r>
              <a:rPr lang="en-US" sz="1400" b="1" dirty="0"/>
              <a:t>Monday, October 20, 2025, noon-1:00</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Examples of Excellence in Service</a:t>
            </a:r>
          </a:p>
        </p:txBody>
      </p:sp>
      <p:sp>
        <p:nvSpPr>
          <p:cNvPr id="3" name="Content Placeholder 2"/>
          <p:cNvSpPr>
            <a:spLocks noGrp="1"/>
          </p:cNvSpPr>
          <p:nvPr>
            <p:ph idx="1"/>
          </p:nvPr>
        </p:nvSpPr>
        <p:spPr>
          <a:xfrm>
            <a:off x="531431" y="2057400"/>
            <a:ext cx="8421688" cy="4611687"/>
          </a:xfrm>
        </p:spPr>
        <p:txBody>
          <a:bodyPr/>
          <a:lstStyle/>
          <a:p>
            <a:r>
              <a:rPr lang="en-US" sz="2000" dirty="0"/>
              <a:t>Development, leadership, or provision of unique clinical care or service</a:t>
            </a:r>
          </a:p>
          <a:p>
            <a:r>
              <a:rPr lang="en-US" sz="2000" dirty="0"/>
              <a:t>Initiatives to improve quality/safety/performance with documentation of impact </a:t>
            </a:r>
          </a:p>
          <a:p>
            <a:r>
              <a:rPr lang="en-US" sz="2000" dirty="0"/>
              <a:t>Documented high volume of patients/ high RVUs Leadership in new academic or clinical programs</a:t>
            </a:r>
          </a:p>
          <a:p>
            <a:r>
              <a:rPr lang="en-US" sz="2000" dirty="0"/>
              <a:t>Graduate or Residency Program Director/Co-Director</a:t>
            </a:r>
          </a:p>
          <a:p>
            <a:r>
              <a:rPr lang="en-US" sz="2000" dirty="0"/>
              <a:t>Core Facility Director/Co-Director</a:t>
            </a:r>
          </a:p>
          <a:p>
            <a:r>
              <a:rPr lang="en-US" sz="2000" dirty="0"/>
              <a:t>Committee membership (UAB, regional, national, etc.)</a:t>
            </a:r>
          </a:p>
          <a:p>
            <a:r>
              <a:rPr lang="en-US" sz="2000" dirty="0"/>
              <a:t>Demonstrated 'citizenship'</a:t>
            </a:r>
          </a:p>
          <a:p>
            <a:r>
              <a:rPr lang="en-US" sz="2000" dirty="0"/>
              <a:t>Community outreach activities</a:t>
            </a:r>
          </a:p>
          <a:p>
            <a:r>
              <a:rPr lang="en-US" sz="2000" dirty="0"/>
              <a:t>Out-of-state referrals</a:t>
            </a:r>
          </a:p>
          <a:p>
            <a:pPr marL="0" indent="0">
              <a:buNone/>
            </a:pPr>
            <a:endParaRPr lang="en-US" dirty="0"/>
          </a:p>
        </p:txBody>
      </p:sp>
    </p:spTree>
    <p:extLst>
      <p:ext uri="{BB962C8B-B14F-4D97-AF65-F5344CB8AC3E}">
        <p14:creationId xmlns:p14="http://schemas.microsoft.com/office/powerpoint/2010/main" val="1125009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922867" y="533400"/>
            <a:ext cx="8229600" cy="1143001"/>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Associate to Full Professor</a:t>
            </a:r>
          </a:p>
        </p:txBody>
      </p:sp>
      <p:sp>
        <p:nvSpPr>
          <p:cNvPr id="12291" name="Content Placeholder 2"/>
          <p:cNvSpPr>
            <a:spLocks noGrp="1"/>
          </p:cNvSpPr>
          <p:nvPr>
            <p:ph idx="1"/>
          </p:nvPr>
        </p:nvSpPr>
        <p:spPr>
          <a:xfrm>
            <a:off x="304800" y="1940719"/>
            <a:ext cx="8543925" cy="4706937"/>
          </a:xfrm>
        </p:spPr>
        <p:txBody>
          <a:bodyPr>
            <a:normAutofit fontScale="85000" lnSpcReduction="20000"/>
          </a:bodyPr>
          <a:lstStyle/>
          <a:p>
            <a:pPr marL="547688" lvl="1" indent="-547688" eaLnBrk="1" hangingPunct="1">
              <a:buClr>
                <a:srgbClr val="333399"/>
              </a:buClr>
              <a:buSzPct val="100000"/>
              <a:buFont typeface="Wingdings" panose="05000000000000000000" pitchFamily="2" charset="2"/>
              <a:buChar char="§"/>
              <a:defRPr/>
            </a:pPr>
            <a:r>
              <a:rPr lang="en-US" sz="2600" dirty="0"/>
              <a:t>Examples of </a:t>
            </a:r>
            <a:r>
              <a:rPr lang="en-US" sz="2600" dirty="0">
                <a:solidFill>
                  <a:srgbClr val="C00000"/>
                </a:solidFill>
              </a:rPr>
              <a:t>research</a:t>
            </a:r>
            <a:r>
              <a:rPr lang="en-US" sz="2600" dirty="0"/>
              <a:t> activities that are consistent with the above guidelines include: </a:t>
            </a:r>
          </a:p>
          <a:p>
            <a:pPr marL="947738" lvl="2" indent="-547688" eaLnBrk="1" hangingPunct="1">
              <a:buClr>
                <a:srgbClr val="FF0000"/>
              </a:buClr>
              <a:buSzPct val="100000"/>
              <a:buFont typeface="Wingdings" panose="05000000000000000000" pitchFamily="2" charset="2"/>
              <a:buChar char="§"/>
              <a:defRPr/>
            </a:pPr>
            <a:r>
              <a:rPr lang="en-US" dirty="0"/>
              <a:t>Continued demonstration of initiative, independence, and sustained activity in basic science, clinical, outcomes, quality improvement or population research</a:t>
            </a:r>
          </a:p>
          <a:p>
            <a:pPr marL="947738" lvl="2" indent="-547688" eaLnBrk="1" hangingPunct="1">
              <a:buClr>
                <a:srgbClr val="FF0000"/>
              </a:buClr>
              <a:buSzPct val="100000"/>
              <a:buFont typeface="Wingdings" panose="05000000000000000000" pitchFamily="2" charset="2"/>
              <a:buChar char="§"/>
              <a:defRPr/>
            </a:pPr>
            <a:r>
              <a:rPr lang="en-US" dirty="0">
                <a:solidFill>
                  <a:srgbClr val="C00000"/>
                </a:solidFill>
              </a:rPr>
              <a:t>Sustained productivity </a:t>
            </a:r>
            <a:r>
              <a:rPr lang="en-US" dirty="0"/>
              <a:t>as author of papers reporting independent research findings in peer- reviewed journals</a:t>
            </a:r>
          </a:p>
          <a:p>
            <a:pPr marL="947738" lvl="2" indent="-547688" eaLnBrk="1" hangingPunct="1">
              <a:buClr>
                <a:srgbClr val="FF0000"/>
              </a:buClr>
              <a:buSzPct val="100000"/>
              <a:buFont typeface="Wingdings" panose="05000000000000000000" pitchFamily="2" charset="2"/>
              <a:buChar char="§"/>
              <a:defRPr/>
            </a:pPr>
            <a:r>
              <a:rPr lang="en-US" dirty="0"/>
              <a:t>Record of sustained ability to obtain grants and contracts for support of research</a:t>
            </a:r>
          </a:p>
          <a:p>
            <a:pPr marL="947738" lvl="2" indent="-547688" eaLnBrk="1" hangingPunct="1">
              <a:buClr>
                <a:srgbClr val="FF0000"/>
              </a:buClr>
              <a:buSzPct val="100000"/>
              <a:buFont typeface="Wingdings" panose="05000000000000000000" pitchFamily="2" charset="2"/>
              <a:buChar char="§"/>
              <a:defRPr/>
            </a:pPr>
            <a:r>
              <a:rPr lang="en-US" dirty="0"/>
              <a:t>Receipt of </a:t>
            </a:r>
            <a:r>
              <a:rPr lang="en-US" dirty="0">
                <a:solidFill>
                  <a:srgbClr val="C00000"/>
                </a:solidFill>
              </a:rPr>
              <a:t>recognition</a:t>
            </a:r>
            <a:r>
              <a:rPr lang="en-US" dirty="0"/>
              <a:t> of excellence in research by professional or scientific institutions or organizations</a:t>
            </a:r>
          </a:p>
          <a:p>
            <a:pPr marL="947738" lvl="2" indent="-547688" eaLnBrk="1" hangingPunct="1">
              <a:buClr>
                <a:srgbClr val="FF0000"/>
              </a:buClr>
              <a:buSzPct val="100000"/>
              <a:buFont typeface="Wingdings" panose="05000000000000000000" pitchFamily="2" charset="2"/>
              <a:buChar char="§"/>
              <a:defRPr/>
            </a:pPr>
            <a:r>
              <a:rPr lang="en-US" dirty="0"/>
              <a:t>Continued critical contribution(s) to large research team(s)</a:t>
            </a:r>
          </a:p>
          <a:p>
            <a:pPr marL="947738" lvl="2" indent="-547688" eaLnBrk="1" hangingPunct="1">
              <a:buClr>
                <a:srgbClr val="FF0000"/>
              </a:buClr>
              <a:buSzPct val="100000"/>
              <a:buFont typeface="Wingdings" panose="05000000000000000000" pitchFamily="2" charset="2"/>
              <a:buChar char="§"/>
              <a:defRPr/>
            </a:pPr>
            <a:r>
              <a:rPr lang="en-US" dirty="0"/>
              <a:t>Receipt of invitations to preside over sessions at </a:t>
            </a:r>
            <a:r>
              <a:rPr lang="en-US" dirty="0">
                <a:solidFill>
                  <a:srgbClr val="C00000"/>
                </a:solidFill>
              </a:rPr>
              <a:t>national</a:t>
            </a:r>
            <a:r>
              <a:rPr lang="en-US" dirty="0"/>
              <a:t> or </a:t>
            </a:r>
            <a:r>
              <a:rPr lang="en-US" dirty="0">
                <a:solidFill>
                  <a:srgbClr val="C00000"/>
                </a:solidFill>
              </a:rPr>
              <a:t>international</a:t>
            </a:r>
            <a:r>
              <a:rPr lang="en-US" dirty="0"/>
              <a:t> or scientific meetings</a:t>
            </a:r>
          </a:p>
          <a:p>
            <a:pPr marL="947738" lvl="2" indent="-547688" eaLnBrk="1" hangingPunct="1">
              <a:buClr>
                <a:srgbClr val="FF0000"/>
              </a:buClr>
              <a:buSzPct val="100000"/>
              <a:buFont typeface="Wingdings" panose="05000000000000000000" pitchFamily="2" charset="2"/>
              <a:buChar char="§"/>
              <a:defRPr/>
            </a:pPr>
            <a:r>
              <a:rPr lang="en-US" dirty="0"/>
              <a:t>Participation in external review committees, study sections, or service as editor of scientific or professional journals</a:t>
            </a:r>
          </a:p>
          <a:p>
            <a:pPr marL="547688" lvl="1" indent="-547688" eaLnBrk="1" hangingPunct="1">
              <a:buSzPct val="100000"/>
              <a:buFont typeface="Wingdings" panose="05000000000000000000" pitchFamily="2" charset="2"/>
              <a:buChar char="§"/>
              <a:defRPr/>
            </a:pPr>
            <a:endParaRPr lang="en-US" altLang="en-US" sz="2400" dirty="0"/>
          </a:p>
        </p:txBody>
      </p:sp>
      <p:sp>
        <p:nvSpPr>
          <p:cNvPr id="17412" name="TextBox 3"/>
          <p:cNvSpPr txBox="1">
            <a:spLocks noChangeArrowheads="1"/>
          </p:cNvSpPr>
          <p:nvPr/>
        </p:nvSpPr>
        <p:spPr bwMode="auto">
          <a:xfrm>
            <a:off x="6424083" y="6488112"/>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05933" y="533400"/>
            <a:ext cx="8229600" cy="1143001"/>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Associate to Full Professor</a:t>
            </a:r>
          </a:p>
        </p:txBody>
      </p:sp>
      <p:sp>
        <p:nvSpPr>
          <p:cNvPr id="12291" name="Content Placeholder 2"/>
          <p:cNvSpPr>
            <a:spLocks noGrp="1"/>
          </p:cNvSpPr>
          <p:nvPr>
            <p:ph idx="1"/>
          </p:nvPr>
        </p:nvSpPr>
        <p:spPr>
          <a:xfrm>
            <a:off x="381000" y="1981200"/>
            <a:ext cx="8543925" cy="4706937"/>
          </a:xfrm>
        </p:spPr>
        <p:txBody>
          <a:bodyPr>
            <a:normAutofit fontScale="62500" lnSpcReduction="20000"/>
          </a:bodyPr>
          <a:lstStyle/>
          <a:p>
            <a:pPr marL="547688" lvl="1" indent="-547688" eaLnBrk="1" hangingPunct="1">
              <a:buClr>
                <a:srgbClr val="333399"/>
              </a:buClr>
              <a:buSzPct val="100000"/>
              <a:buFont typeface="Wingdings" panose="05000000000000000000" pitchFamily="2" charset="2"/>
              <a:buChar char="§"/>
              <a:defRPr/>
            </a:pPr>
            <a:r>
              <a:rPr lang="en-US" sz="2600" dirty="0"/>
              <a:t>Examples of </a:t>
            </a:r>
            <a:r>
              <a:rPr lang="en-US" sz="2600" dirty="0">
                <a:solidFill>
                  <a:srgbClr val="C00000"/>
                </a:solidFill>
              </a:rPr>
              <a:t>teaching</a:t>
            </a:r>
            <a:r>
              <a:rPr lang="en-US" sz="2600" dirty="0"/>
              <a:t> activities that are consistent with the above guidelines include: </a:t>
            </a:r>
          </a:p>
          <a:p>
            <a:pPr marL="947738" lvl="2" indent="-547688" eaLnBrk="1" hangingPunct="1">
              <a:buClr>
                <a:srgbClr val="FF0000"/>
              </a:buClr>
              <a:buSzPct val="100000"/>
              <a:buFont typeface="Wingdings" panose="05000000000000000000" pitchFamily="2" charset="2"/>
              <a:buChar char="§"/>
              <a:defRPr/>
            </a:pPr>
            <a:r>
              <a:rPr lang="en-US" sz="2600" dirty="0">
                <a:solidFill>
                  <a:srgbClr val="C00000"/>
                </a:solidFill>
              </a:rPr>
              <a:t>Sustained</a:t>
            </a:r>
            <a:r>
              <a:rPr lang="en-US" sz="2600" dirty="0"/>
              <a:t> and </a:t>
            </a:r>
            <a:r>
              <a:rPr lang="en-US" sz="2600" dirty="0">
                <a:solidFill>
                  <a:srgbClr val="C00000"/>
                </a:solidFill>
              </a:rPr>
              <a:t>outstanding</a:t>
            </a:r>
            <a:r>
              <a:rPr lang="en-US" sz="2600" dirty="0"/>
              <a:t> performance in the examples cited for the associate professor level</a:t>
            </a:r>
          </a:p>
          <a:p>
            <a:pPr marL="947738" lvl="2" indent="-547688" eaLnBrk="1" hangingPunct="1">
              <a:buClr>
                <a:srgbClr val="FF0000"/>
              </a:buClr>
              <a:buSzPct val="100000"/>
              <a:buFont typeface="Wingdings" panose="05000000000000000000" pitchFamily="2" charset="2"/>
              <a:buChar char="§"/>
              <a:defRPr/>
            </a:pPr>
            <a:r>
              <a:rPr lang="en-US" sz="2600" dirty="0">
                <a:solidFill>
                  <a:srgbClr val="C00000"/>
                </a:solidFill>
              </a:rPr>
              <a:t>Leadership</a:t>
            </a:r>
            <a:r>
              <a:rPr lang="en-US" sz="2600" dirty="0"/>
              <a:t> through design, organization, coordination, and evaluation of educational programs</a:t>
            </a:r>
          </a:p>
          <a:p>
            <a:pPr marL="947738" lvl="2" indent="-547688" eaLnBrk="1" hangingPunct="1">
              <a:buClr>
                <a:srgbClr val="FF0000"/>
              </a:buClr>
              <a:buSzPct val="100000"/>
              <a:buFont typeface="Wingdings" panose="05000000000000000000" pitchFamily="2" charset="2"/>
              <a:buChar char="§"/>
              <a:defRPr/>
            </a:pPr>
            <a:r>
              <a:rPr lang="en-US" sz="2600" dirty="0"/>
              <a:t>Administrative </a:t>
            </a:r>
            <a:r>
              <a:rPr lang="en-US" sz="2600" dirty="0">
                <a:solidFill>
                  <a:srgbClr val="FF0000"/>
                </a:solidFill>
              </a:rPr>
              <a:t>responsibility</a:t>
            </a:r>
            <a:r>
              <a:rPr lang="en-US" sz="2600" dirty="0"/>
              <a:t> at the school or departmental level for </a:t>
            </a:r>
            <a:r>
              <a:rPr lang="en-US" sz="2600" dirty="0">
                <a:solidFill>
                  <a:srgbClr val="FF0000"/>
                </a:solidFill>
              </a:rPr>
              <a:t>curriculum</a:t>
            </a:r>
          </a:p>
          <a:p>
            <a:pPr marL="947738" lvl="2" indent="-547688" eaLnBrk="1" hangingPunct="1">
              <a:buClr>
                <a:srgbClr val="FF0000"/>
              </a:buClr>
              <a:buSzPct val="100000"/>
              <a:buFont typeface="Wingdings" panose="05000000000000000000" pitchFamily="2" charset="2"/>
              <a:buChar char="§"/>
              <a:defRPr/>
            </a:pPr>
            <a:r>
              <a:rPr lang="en-US" sz="2600" dirty="0"/>
              <a:t>Leadership in continuing education or other professional programs; invitations as visiting professor at other institutions</a:t>
            </a:r>
          </a:p>
          <a:p>
            <a:pPr marL="947738" lvl="2" indent="-547688" eaLnBrk="1" hangingPunct="1">
              <a:buClr>
                <a:srgbClr val="FF0000"/>
              </a:buClr>
              <a:buSzPct val="100000"/>
              <a:buFont typeface="Wingdings" panose="05000000000000000000" pitchFamily="2" charset="2"/>
              <a:buChar char="§"/>
              <a:defRPr/>
            </a:pPr>
            <a:r>
              <a:rPr lang="en-US" sz="2600" dirty="0"/>
              <a:t>Supervision of staff teaching within a course, division, department, or within the school</a:t>
            </a:r>
          </a:p>
          <a:p>
            <a:pPr marL="947738" lvl="2" indent="-547688" eaLnBrk="1" hangingPunct="1">
              <a:buClr>
                <a:srgbClr val="FF0000"/>
              </a:buClr>
              <a:buSzPct val="100000"/>
              <a:buFont typeface="Wingdings" panose="05000000000000000000" pitchFamily="2" charset="2"/>
              <a:buChar char="§"/>
              <a:defRPr/>
            </a:pPr>
            <a:r>
              <a:rPr lang="en-US" sz="2600" dirty="0"/>
              <a:t>Sustained productivity in publication of papers and/or presentations at professional meetings on topics related to education</a:t>
            </a:r>
          </a:p>
          <a:p>
            <a:pPr marL="947738" lvl="2" indent="-547688" eaLnBrk="1" hangingPunct="1">
              <a:buClr>
                <a:srgbClr val="FF0000"/>
              </a:buClr>
              <a:buSzPct val="100000"/>
              <a:buFont typeface="Wingdings" panose="05000000000000000000" pitchFamily="2" charset="2"/>
              <a:buChar char="§"/>
              <a:defRPr/>
            </a:pPr>
            <a:r>
              <a:rPr lang="en-US" sz="2600" dirty="0"/>
              <a:t>Sustained innovation and leadership in production of texts, educational software, or courseware</a:t>
            </a:r>
          </a:p>
          <a:p>
            <a:pPr marL="947738" lvl="2" indent="-547688" eaLnBrk="1" hangingPunct="1">
              <a:buClr>
                <a:srgbClr val="FF0000"/>
              </a:buClr>
              <a:buSzPct val="100000"/>
              <a:buFont typeface="Wingdings" panose="05000000000000000000" pitchFamily="2" charset="2"/>
              <a:buChar char="§"/>
              <a:defRPr/>
            </a:pPr>
            <a:r>
              <a:rPr lang="en-US" sz="2600" dirty="0"/>
              <a:t>Record of sustained ability to maintain external funding to support innovative educational projects</a:t>
            </a:r>
          </a:p>
          <a:p>
            <a:pPr marL="947738" lvl="2" indent="-547688" eaLnBrk="1" hangingPunct="1">
              <a:buClr>
                <a:srgbClr val="FF0000"/>
              </a:buClr>
              <a:buSzPct val="100000"/>
              <a:buFont typeface="Wingdings" panose="05000000000000000000" pitchFamily="2" charset="2"/>
              <a:buChar char="§"/>
              <a:defRPr/>
            </a:pPr>
            <a:r>
              <a:rPr lang="en-US" sz="2600" dirty="0"/>
              <a:t>Sustained recognition as an exemplary scientist, teacher or clinician whose activities provide an outstanding role model for students. </a:t>
            </a:r>
          </a:p>
          <a:p>
            <a:pPr marL="947738" lvl="2" indent="-547688" eaLnBrk="1" hangingPunct="1">
              <a:buFont typeface="Wingdings" panose="05000000000000000000" pitchFamily="2" charset="2"/>
              <a:buChar char="Ø"/>
              <a:defRPr/>
            </a:pPr>
            <a:endParaRPr lang="en-US" dirty="0"/>
          </a:p>
        </p:txBody>
      </p:sp>
      <p:sp>
        <p:nvSpPr>
          <p:cNvPr id="18436" name="TextBox 4"/>
          <p:cNvSpPr txBox="1">
            <a:spLocks noChangeArrowheads="1"/>
          </p:cNvSpPr>
          <p:nvPr/>
        </p:nvSpPr>
        <p:spPr bwMode="auto">
          <a:xfrm>
            <a:off x="6324600" y="6488112"/>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89000" y="533400"/>
            <a:ext cx="8229600" cy="1143000"/>
          </a:xfrm>
        </p:spPr>
        <p:txBody>
          <a:bodyPr/>
          <a:lstStyle/>
          <a:p>
            <a:pPr eaLnBrk="1" hangingPunct="1"/>
            <a:r>
              <a:rPr lang="en-US" altLang="en-US" sz="3600" dirty="0">
                <a:solidFill>
                  <a:srgbClr val="333399"/>
                </a:solidFill>
              </a:rPr>
              <a:t>Promotion Package: </a:t>
            </a:r>
            <a:br>
              <a:rPr lang="en-US" altLang="en-US" sz="3600" dirty="0">
                <a:solidFill>
                  <a:srgbClr val="333399"/>
                </a:solidFill>
              </a:rPr>
            </a:br>
            <a:r>
              <a:rPr lang="en-US" altLang="en-US" sz="3600" dirty="0">
                <a:solidFill>
                  <a:srgbClr val="333399"/>
                </a:solidFill>
              </a:rPr>
              <a:t>Associate to Full Professor</a:t>
            </a:r>
          </a:p>
        </p:txBody>
      </p:sp>
      <p:sp>
        <p:nvSpPr>
          <p:cNvPr id="12291" name="Content Placeholder 2"/>
          <p:cNvSpPr>
            <a:spLocks noGrp="1"/>
          </p:cNvSpPr>
          <p:nvPr>
            <p:ph idx="1"/>
          </p:nvPr>
        </p:nvSpPr>
        <p:spPr>
          <a:xfrm>
            <a:off x="76200" y="1992897"/>
            <a:ext cx="8763000" cy="4706938"/>
          </a:xfrm>
        </p:spPr>
        <p:txBody>
          <a:bodyPr>
            <a:normAutofit fontScale="55000" lnSpcReduction="20000"/>
          </a:bodyPr>
          <a:lstStyle/>
          <a:p>
            <a:pPr marL="547688" lvl="1" indent="-547688" eaLnBrk="1" hangingPunct="1">
              <a:buClr>
                <a:srgbClr val="333399"/>
              </a:buClr>
              <a:buSzPct val="100000"/>
              <a:buFont typeface="Wingdings" panose="05000000000000000000" pitchFamily="2" charset="2"/>
              <a:buChar char="§"/>
              <a:defRPr/>
            </a:pPr>
            <a:r>
              <a:rPr lang="en-US" sz="2900" dirty="0"/>
              <a:t>Examples of </a:t>
            </a:r>
            <a:r>
              <a:rPr lang="en-US" sz="2900" dirty="0">
                <a:solidFill>
                  <a:srgbClr val="C00000"/>
                </a:solidFill>
              </a:rPr>
              <a:t>service</a:t>
            </a:r>
            <a:r>
              <a:rPr lang="en-US" sz="2900" dirty="0"/>
              <a:t> activities that are consistent with the above guidelines include: </a:t>
            </a:r>
          </a:p>
          <a:p>
            <a:pPr marL="947738" lvl="2" indent="-547688" eaLnBrk="1" hangingPunct="1">
              <a:buClr>
                <a:srgbClr val="FF0000"/>
              </a:buClr>
              <a:buSzPct val="100000"/>
              <a:buFont typeface="Wingdings" panose="05000000000000000000" pitchFamily="2" charset="2"/>
              <a:buChar char="§"/>
              <a:defRPr/>
            </a:pPr>
            <a:r>
              <a:rPr lang="en-US" sz="2900" dirty="0"/>
              <a:t>Continued demonstration of excellence of measurably excellent clinical productivity and exemplary patient care</a:t>
            </a:r>
          </a:p>
          <a:p>
            <a:pPr marL="947738" lvl="2" indent="-547688" eaLnBrk="1" hangingPunct="1">
              <a:buClr>
                <a:srgbClr val="FF0000"/>
              </a:buClr>
              <a:buSzPct val="100000"/>
              <a:buFont typeface="Wingdings" panose="05000000000000000000" pitchFamily="2" charset="2"/>
              <a:buChar char="§"/>
              <a:defRPr/>
            </a:pPr>
            <a:r>
              <a:rPr lang="en-US" sz="2900" dirty="0">
                <a:solidFill>
                  <a:srgbClr val="C00000"/>
                </a:solidFill>
              </a:rPr>
              <a:t>Sustained exemplary leadership</a:t>
            </a:r>
            <a:r>
              <a:rPr lang="en-US" sz="2900" dirty="0"/>
              <a:t> in administrative committee roles that augment the missions of the Department and/or SOM in clinical care, research and/or education such as originality in problem solving, authorship of guidelines or quality reports and policies</a:t>
            </a:r>
          </a:p>
          <a:p>
            <a:pPr marL="947738" lvl="2" indent="-547688" eaLnBrk="1" hangingPunct="1">
              <a:buClr>
                <a:srgbClr val="FF0000"/>
              </a:buClr>
              <a:buSzPct val="100000"/>
              <a:buFont typeface="Wingdings" panose="05000000000000000000" pitchFamily="2" charset="2"/>
              <a:buChar char="§"/>
              <a:defRPr/>
            </a:pPr>
            <a:r>
              <a:rPr lang="en-US" sz="2900" dirty="0"/>
              <a:t>Providing sustained responsibility for a service or specific area of patient care or clinical teaching</a:t>
            </a:r>
          </a:p>
          <a:p>
            <a:pPr marL="947738" lvl="2" indent="-547688" eaLnBrk="1" hangingPunct="1">
              <a:buClr>
                <a:srgbClr val="FF0000"/>
              </a:buClr>
              <a:buSzPct val="100000"/>
              <a:buFont typeface="Wingdings" panose="05000000000000000000" pitchFamily="2" charset="2"/>
              <a:buChar char="§"/>
              <a:defRPr/>
            </a:pPr>
            <a:r>
              <a:rPr lang="en-US" sz="2900" dirty="0"/>
              <a:t>Sustained excellence in the leadership of quality improvement/assurance or patient safety initiatives</a:t>
            </a:r>
          </a:p>
          <a:p>
            <a:pPr marL="947738" lvl="2" indent="-547688" eaLnBrk="1" hangingPunct="1">
              <a:buClr>
                <a:srgbClr val="FF0000"/>
              </a:buClr>
              <a:buSzPct val="100000"/>
              <a:buFont typeface="Wingdings" panose="05000000000000000000" pitchFamily="2" charset="2"/>
              <a:buChar char="§"/>
              <a:defRPr/>
            </a:pPr>
            <a:r>
              <a:rPr lang="en-US" sz="2900" dirty="0"/>
              <a:t>Recognition as an authority by other schools and departments within UAB and by local, state, regional and national organizations or institutions</a:t>
            </a:r>
          </a:p>
          <a:p>
            <a:pPr marL="947738" lvl="2" indent="-547688" eaLnBrk="1" hangingPunct="1">
              <a:buClr>
                <a:srgbClr val="FF0000"/>
              </a:buClr>
              <a:buSzPct val="100000"/>
              <a:buFont typeface="Wingdings" panose="05000000000000000000" pitchFamily="2" charset="2"/>
              <a:buChar char="§"/>
              <a:defRPr/>
            </a:pPr>
            <a:r>
              <a:rPr lang="en-US" sz="2900" dirty="0"/>
              <a:t>Appointment to responsible position(s) within the institution or its affiliates (e.g., chairs a committee, department, or division; membership on major Department or SOM committees)</a:t>
            </a:r>
          </a:p>
          <a:p>
            <a:pPr marL="947738" lvl="2" indent="-547688" eaLnBrk="1" hangingPunct="1">
              <a:buClr>
                <a:srgbClr val="FF0000"/>
              </a:buClr>
              <a:buSzPct val="100000"/>
              <a:buFont typeface="Wingdings" panose="05000000000000000000" pitchFamily="2" charset="2"/>
              <a:buChar char="§"/>
              <a:defRPr/>
            </a:pPr>
            <a:r>
              <a:rPr lang="en-US" sz="2900" dirty="0"/>
              <a:t>Extensive and excellent mentorship of faculty colleagues</a:t>
            </a:r>
          </a:p>
          <a:p>
            <a:pPr marL="947738" lvl="2" indent="-547688" eaLnBrk="1" hangingPunct="1">
              <a:buClr>
                <a:srgbClr val="FF0000"/>
              </a:buClr>
              <a:buSzPct val="100000"/>
              <a:buFont typeface="Wingdings" panose="05000000000000000000" pitchFamily="2" charset="2"/>
              <a:buChar char="§"/>
              <a:defRPr/>
            </a:pPr>
            <a:r>
              <a:rPr lang="en-US" sz="2900" dirty="0"/>
              <a:t>Continued service on committees to develop clinical practice guidelines or to formulate regional or national healthcare policies</a:t>
            </a:r>
          </a:p>
          <a:p>
            <a:pPr marL="947738" lvl="2" indent="-547688" eaLnBrk="1" hangingPunct="1">
              <a:buClr>
                <a:srgbClr val="FF0000"/>
              </a:buClr>
              <a:buSzPct val="100000"/>
              <a:buFont typeface="Wingdings" panose="05000000000000000000" pitchFamily="2" charset="2"/>
              <a:buChar char="§"/>
              <a:defRPr/>
            </a:pPr>
            <a:r>
              <a:rPr lang="en-US" sz="2900" dirty="0"/>
              <a:t>Election to responsible positions on civic boards or organizations concerned with health care issues at the local, state, regional, </a:t>
            </a:r>
            <a:r>
              <a:rPr lang="en-US" sz="2900" dirty="0">
                <a:solidFill>
                  <a:srgbClr val="C00000"/>
                </a:solidFill>
              </a:rPr>
              <a:t>national</a:t>
            </a:r>
            <a:r>
              <a:rPr lang="en-US" sz="2900" dirty="0"/>
              <a:t> or </a:t>
            </a:r>
            <a:r>
              <a:rPr lang="en-US" sz="2900" dirty="0">
                <a:solidFill>
                  <a:srgbClr val="C00000"/>
                </a:solidFill>
              </a:rPr>
              <a:t>international</a:t>
            </a:r>
            <a:r>
              <a:rPr lang="en-US" sz="2900" dirty="0"/>
              <a:t> levels. </a:t>
            </a:r>
          </a:p>
          <a:p>
            <a:pPr marL="947738" lvl="2" indent="-547688" eaLnBrk="1" hangingPunct="1">
              <a:buFont typeface="Wingdings" panose="05000000000000000000" pitchFamily="2" charset="2"/>
              <a:buChar char="Ø"/>
              <a:defRPr/>
            </a:pPr>
            <a:endParaRPr lang="en-US" dirty="0"/>
          </a:p>
        </p:txBody>
      </p:sp>
      <p:sp>
        <p:nvSpPr>
          <p:cNvPr id="19460" name="TextBox 3"/>
          <p:cNvSpPr txBox="1">
            <a:spLocks noChangeArrowheads="1"/>
          </p:cNvSpPr>
          <p:nvPr/>
        </p:nvSpPr>
        <p:spPr bwMode="auto">
          <a:xfrm>
            <a:off x="6407150" y="6530558"/>
            <a:ext cx="27114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dirty="0">
                <a:latin typeface="Arial" charset="0"/>
              </a:rPr>
              <a:t>SOM Faculty Handbook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 &amp; Entrepreneurship</a:t>
            </a:r>
          </a:p>
        </p:txBody>
      </p:sp>
      <p:sp>
        <p:nvSpPr>
          <p:cNvPr id="3" name="Content Placeholder 2"/>
          <p:cNvSpPr>
            <a:spLocks noGrp="1"/>
          </p:cNvSpPr>
          <p:nvPr>
            <p:ph idx="1"/>
          </p:nvPr>
        </p:nvSpPr>
        <p:spPr>
          <a:xfrm>
            <a:off x="377993" y="2133600"/>
            <a:ext cx="8574088" cy="4459287"/>
          </a:xfrm>
        </p:spPr>
        <p:txBody>
          <a:bodyPr/>
          <a:lstStyle/>
          <a:p>
            <a:r>
              <a:rPr lang="en-US" sz="1500" dirty="0">
                <a:solidFill>
                  <a:srgbClr val="FF0000"/>
                </a:solidFill>
              </a:rPr>
              <a:t>Innovation</a:t>
            </a:r>
            <a:r>
              <a:rPr lang="en-US" sz="1500" dirty="0"/>
              <a:t> is defined as the </a:t>
            </a:r>
            <a:r>
              <a:rPr lang="en-US" sz="1500" dirty="0">
                <a:solidFill>
                  <a:srgbClr val="FF0000"/>
                </a:solidFill>
              </a:rPr>
              <a:t>identification or creation of new resources </a:t>
            </a:r>
            <a:r>
              <a:rPr lang="en-US" sz="1500" dirty="0"/>
              <a:t>(including methods, services, or technologies) </a:t>
            </a:r>
            <a:r>
              <a:rPr lang="en-US" sz="1500" dirty="0">
                <a:solidFill>
                  <a:srgbClr val="FF0000"/>
                </a:solidFill>
              </a:rPr>
              <a:t>with commercial or social good potential</a:t>
            </a:r>
            <a:r>
              <a:rPr lang="en-US" sz="1500" dirty="0"/>
              <a:t>. </a:t>
            </a:r>
          </a:p>
          <a:p>
            <a:r>
              <a:rPr lang="en-US" sz="1500" dirty="0">
                <a:solidFill>
                  <a:srgbClr val="FF0000"/>
                </a:solidFill>
              </a:rPr>
              <a:t>Entrepreneurship</a:t>
            </a:r>
            <a:r>
              <a:rPr lang="en-US" sz="1500" dirty="0"/>
              <a:t> is defined </a:t>
            </a:r>
            <a:r>
              <a:rPr lang="en-US" sz="1500" dirty="0">
                <a:solidFill>
                  <a:srgbClr val="FF0000"/>
                </a:solidFill>
              </a:rPr>
              <a:t>as recognizing the commercial potential or business opportunities of innovation</a:t>
            </a:r>
            <a:r>
              <a:rPr lang="en-US" sz="1500" dirty="0"/>
              <a:t>. </a:t>
            </a:r>
          </a:p>
          <a:p>
            <a:r>
              <a:rPr lang="en-US" sz="1500" dirty="0"/>
              <a:t>Innovation &amp; Entrepreneurship activities do not supersede or replace traditional measures/expectations for scholarly excellence but may complement them.</a:t>
            </a:r>
          </a:p>
          <a:p>
            <a:pPr lvl="0"/>
            <a:endParaRPr lang="en-US" sz="1500" dirty="0"/>
          </a:p>
          <a:p>
            <a:pPr marL="0" lvl="0" indent="0">
              <a:buNone/>
            </a:pPr>
            <a:r>
              <a:rPr lang="en-US" sz="1500" b="1" u="sng" dirty="0"/>
              <a:t>Service:</a:t>
            </a:r>
          </a:p>
          <a:p>
            <a:pPr>
              <a:buFont typeface="Arial" panose="020B0604020202020204" pitchFamily="34" charset="0"/>
              <a:buChar char="•"/>
            </a:pPr>
            <a:r>
              <a:rPr lang="en-US" sz="1500" dirty="0"/>
              <a:t>Quantifiable participation in entrepreneurial ventures (i.e., self-started or making measurable contributions to initiatives started by others).</a:t>
            </a:r>
          </a:p>
          <a:p>
            <a:pPr>
              <a:buFont typeface="Arial" panose="020B0604020202020204" pitchFamily="34" charset="0"/>
              <a:buChar char="•"/>
            </a:pPr>
            <a:r>
              <a:rPr lang="en-US" sz="1500" dirty="0"/>
              <a:t>Active verifiable involvement in the disclosure, licensing, or commercialization of technologies.</a:t>
            </a:r>
          </a:p>
          <a:p>
            <a:pPr>
              <a:buFont typeface="Arial" panose="020B0604020202020204" pitchFamily="34" charset="0"/>
              <a:buChar char="•"/>
            </a:pPr>
            <a:r>
              <a:rPr lang="en-US" sz="1500" dirty="0"/>
              <a:t>Interactions with industry, government, non-profit organizations, foundations, service activities associated with community business incubators, small business promotion activities, or startup/spinout entities founded on specific University intellectual property.</a:t>
            </a:r>
          </a:p>
          <a:p>
            <a:pPr>
              <a:buFont typeface="Arial" panose="020B0604020202020204" pitchFamily="34" charset="0"/>
              <a:buChar char="•"/>
            </a:pPr>
            <a:r>
              <a:rPr lang="en-US" sz="1500" dirty="0"/>
              <a:t>Participation in committees or initiatives that foster I&amp;E within the university or at the regional or national level.</a:t>
            </a:r>
          </a:p>
          <a:p>
            <a:pPr>
              <a:buFont typeface="Arial" panose="020B0604020202020204" pitchFamily="34" charset="0"/>
              <a:buChar char="•"/>
            </a:pPr>
            <a:r>
              <a:rPr lang="en-US" sz="1500" dirty="0"/>
              <a:t>Awards, honors, and recognition from HIIE or external entities for contributions to I&amp;E.</a:t>
            </a:r>
          </a:p>
          <a:p>
            <a:pPr marL="0" indent="0">
              <a:buNone/>
            </a:pPr>
            <a:endParaRPr lang="en-US" sz="1800" dirty="0"/>
          </a:p>
          <a:p>
            <a:pPr marL="0" lvl="0" indent="0">
              <a:buNone/>
            </a:pPr>
            <a:endParaRPr lang="en-US" sz="2400" dirty="0"/>
          </a:p>
          <a:p>
            <a:pPr lvl="0"/>
            <a:endParaRPr lang="en-US" sz="2400" dirty="0"/>
          </a:p>
        </p:txBody>
      </p:sp>
    </p:spTree>
    <p:extLst>
      <p:ext uri="{BB962C8B-B14F-4D97-AF65-F5344CB8AC3E}">
        <p14:creationId xmlns:p14="http://schemas.microsoft.com/office/powerpoint/2010/main" val="986539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 &amp; Entrepreneurship</a:t>
            </a:r>
          </a:p>
        </p:txBody>
      </p:sp>
      <p:sp>
        <p:nvSpPr>
          <p:cNvPr id="3" name="Content Placeholder 2"/>
          <p:cNvSpPr>
            <a:spLocks noGrp="1"/>
          </p:cNvSpPr>
          <p:nvPr>
            <p:ph idx="1"/>
          </p:nvPr>
        </p:nvSpPr>
        <p:spPr>
          <a:xfrm>
            <a:off x="0" y="2093913"/>
            <a:ext cx="9143999" cy="4459287"/>
          </a:xfrm>
        </p:spPr>
        <p:txBody>
          <a:bodyPr/>
          <a:lstStyle/>
          <a:p>
            <a:pPr marL="0" lvl="0" indent="0">
              <a:buNone/>
            </a:pPr>
            <a:r>
              <a:rPr lang="en-US" sz="1400" b="1" u="sng" dirty="0"/>
              <a:t>Research:</a:t>
            </a:r>
          </a:p>
          <a:p>
            <a:r>
              <a:rPr lang="en-US" sz="1400" dirty="0"/>
              <a:t>Successfully securing SBIR, STTR or other extramural research grants as PI and funding for innovative projects or involvement in entrepreneurial ventures.</a:t>
            </a:r>
          </a:p>
          <a:p>
            <a:r>
              <a:rPr lang="en-US" sz="1400" dirty="0"/>
              <a:t>I&amp;E scholarly activities could include the development of intellectual property such as patents, copyrights (including software), trademarks, tangible property (e.g., cell lines, works of art), trade secrets, inventions, or novel products or procedures.</a:t>
            </a:r>
          </a:p>
          <a:p>
            <a:r>
              <a:rPr lang="en-US" sz="1400" dirty="0"/>
              <a:t>Published research articles in reputable, peer-reviewed journals related to I&amp;E or contributions to book chapters.</a:t>
            </a:r>
          </a:p>
          <a:p>
            <a:r>
              <a:rPr lang="en-US" sz="1400" dirty="0"/>
              <a:t>Common metrics may regard quality, quantity, and/or impact of invention disclosures, patents, copyrights, small business grants, start-up company founding/funding including SBIR-STTR activities, licenses to external companies, financial return brought to university/school/department.</a:t>
            </a:r>
          </a:p>
          <a:p>
            <a:pPr marL="0" indent="0">
              <a:buNone/>
            </a:pPr>
            <a:endParaRPr lang="en-US" sz="1400" dirty="0"/>
          </a:p>
          <a:p>
            <a:pPr marL="0" indent="0">
              <a:buNone/>
            </a:pPr>
            <a:r>
              <a:rPr lang="en-US" sz="1400" b="1" u="sng" dirty="0"/>
              <a:t>Teaching:</a:t>
            </a:r>
          </a:p>
          <a:p>
            <a:r>
              <a:rPr lang="en-US" sz="1400" dirty="0"/>
              <a:t>Creation and/or incorporation of entrepreneurial curricular content into the curriculum or development of innovative courses or programs.</a:t>
            </a:r>
          </a:p>
          <a:p>
            <a:r>
              <a:rPr lang="en-US" sz="1400" dirty="0"/>
              <a:t>Mentoring and advising students in commercialization, innovation, and entrepreneurial service.</a:t>
            </a:r>
          </a:p>
          <a:p>
            <a:r>
              <a:rPr lang="en-US" sz="1400" dirty="0"/>
              <a:t>Connecting entrepreneurial subject matter to community education.</a:t>
            </a:r>
          </a:p>
          <a:p>
            <a:r>
              <a:rPr lang="en-US" sz="1400" dirty="0"/>
              <a:t>Scholarship from the teaching and service I&amp;E activities that demonstrate societal impact, solve complex real-world problems or collaboratively cross disciplinary lines to drive innovative teaching methods, economic development or community improvement.</a:t>
            </a:r>
          </a:p>
          <a:p>
            <a:pPr marL="0" indent="0">
              <a:buNone/>
            </a:pPr>
            <a:endParaRPr lang="en-US" sz="1600" dirty="0"/>
          </a:p>
          <a:p>
            <a:pPr marL="0" lvl="0" indent="0">
              <a:buNone/>
            </a:pPr>
            <a:endParaRPr lang="en-US" sz="1600" dirty="0"/>
          </a:p>
          <a:p>
            <a:pPr lvl="0"/>
            <a:endParaRPr lang="en-US" sz="2400" dirty="0"/>
          </a:p>
        </p:txBody>
      </p:sp>
    </p:spTree>
    <p:extLst>
      <p:ext uri="{BB962C8B-B14F-4D97-AF65-F5344CB8AC3E}">
        <p14:creationId xmlns:p14="http://schemas.microsoft.com/office/powerpoint/2010/main" val="190706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990600" y="609600"/>
            <a:ext cx="3810000" cy="1143000"/>
          </a:xfrm>
        </p:spPr>
        <p:txBody>
          <a:bodyPr/>
          <a:lstStyle/>
          <a:p>
            <a:pPr eaLnBrk="1" hangingPunct="1"/>
            <a:r>
              <a:rPr lang="en-US" altLang="en-US" sz="3600" dirty="0">
                <a:solidFill>
                  <a:srgbClr val="333399"/>
                </a:solidFill>
              </a:rPr>
              <a:t>Tenure</a:t>
            </a:r>
          </a:p>
        </p:txBody>
      </p:sp>
      <p:sp>
        <p:nvSpPr>
          <p:cNvPr id="22531" name="Content Placeholder 2"/>
          <p:cNvSpPr>
            <a:spLocks noGrp="1"/>
          </p:cNvSpPr>
          <p:nvPr>
            <p:ph idx="1"/>
          </p:nvPr>
        </p:nvSpPr>
        <p:spPr>
          <a:xfrm>
            <a:off x="381000" y="2133600"/>
            <a:ext cx="8610600" cy="4267200"/>
          </a:xfrm>
        </p:spPr>
        <p:txBody>
          <a:bodyPr/>
          <a:lstStyle/>
          <a:p>
            <a:pPr eaLnBrk="1" hangingPunct="1">
              <a:buSzPct val="100000"/>
              <a:buFont typeface="Wingdings" panose="05000000000000000000" pitchFamily="2" charset="2"/>
              <a:buChar char="§"/>
            </a:pPr>
            <a:r>
              <a:rPr lang="en-US" altLang="en-US" sz="2000" dirty="0"/>
              <a:t>Academic credentials consistent with the missions of the department and the SOM</a:t>
            </a:r>
          </a:p>
          <a:p>
            <a:pPr eaLnBrk="1" hangingPunct="1">
              <a:buSzPct val="100000"/>
              <a:buFont typeface="Wingdings" panose="05000000000000000000" pitchFamily="2" charset="2"/>
              <a:buChar char="§"/>
            </a:pPr>
            <a:r>
              <a:rPr lang="en-US" altLang="en-US" sz="2000" dirty="0">
                <a:solidFill>
                  <a:srgbClr val="FF0000"/>
                </a:solidFill>
              </a:rPr>
              <a:t>National reputation </a:t>
            </a:r>
            <a:r>
              <a:rPr lang="en-US" altLang="en-US" sz="2000" dirty="0"/>
              <a:t>reflected by peer recognition, presentations at national professional meetings, and productivity in published works</a:t>
            </a:r>
          </a:p>
          <a:p>
            <a:pPr eaLnBrk="1" hangingPunct="1">
              <a:buSzPct val="100000"/>
              <a:buFont typeface="Wingdings" panose="05000000000000000000" pitchFamily="2" charset="2"/>
              <a:buChar char="§"/>
            </a:pPr>
            <a:r>
              <a:rPr lang="en-US" altLang="en-US" sz="2000" dirty="0"/>
              <a:t>Evidence of </a:t>
            </a:r>
            <a:r>
              <a:rPr lang="en-US" altLang="en-US" sz="2000" dirty="0">
                <a:solidFill>
                  <a:srgbClr val="FF0000"/>
                </a:solidFill>
              </a:rPr>
              <a:t>positive institutional citizenship</a:t>
            </a:r>
            <a:r>
              <a:rPr lang="en-US" altLang="en-US" sz="2000" dirty="0"/>
              <a:t>, manifest as effective participation in service activities, mentoring of more junior colleagues, support of university missions and values, </a:t>
            </a:r>
            <a:r>
              <a:rPr lang="en-US" altLang="en-US" sz="2000" dirty="0">
                <a:solidFill>
                  <a:srgbClr val="FF0000"/>
                </a:solidFill>
              </a:rPr>
              <a:t>collegiality</a:t>
            </a:r>
            <a:r>
              <a:rPr lang="en-US" altLang="en-US" sz="2000" dirty="0"/>
              <a:t> and </a:t>
            </a:r>
            <a:r>
              <a:rPr lang="en-US" altLang="en-US" sz="2000" dirty="0">
                <a:solidFill>
                  <a:srgbClr val="FF0000"/>
                </a:solidFill>
              </a:rPr>
              <a:t>leadership</a:t>
            </a:r>
            <a:r>
              <a:rPr lang="en-US" altLang="en-US" sz="2000" dirty="0"/>
              <a:t> initiative</a:t>
            </a:r>
          </a:p>
          <a:p>
            <a:pPr eaLnBrk="1" hangingPunct="1">
              <a:buSzPct val="100000"/>
              <a:buFont typeface="Wingdings" panose="05000000000000000000" pitchFamily="2" charset="2"/>
              <a:buChar char="§"/>
            </a:pPr>
            <a:r>
              <a:rPr lang="en-US" altLang="en-US" sz="2000" dirty="0"/>
              <a:t>Evidence of </a:t>
            </a:r>
            <a:r>
              <a:rPr lang="en-US" altLang="en-US" sz="2000" dirty="0">
                <a:solidFill>
                  <a:srgbClr val="FF0000"/>
                </a:solidFill>
              </a:rPr>
              <a:t>sustained, significant </a:t>
            </a:r>
            <a:r>
              <a:rPr lang="en-US" altLang="en-US" sz="2000" dirty="0"/>
              <a:t>scholarship in at least 2 of 3 areas, (research, teaching, and service)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143000" y="533400"/>
            <a:ext cx="4165600" cy="1143000"/>
          </a:xfrm>
        </p:spPr>
        <p:txBody>
          <a:bodyPr/>
          <a:lstStyle/>
          <a:p>
            <a:pPr eaLnBrk="1" hangingPunct="1"/>
            <a:r>
              <a:rPr lang="en-US" altLang="en-US" sz="3600" dirty="0">
                <a:solidFill>
                  <a:srgbClr val="333399"/>
                </a:solidFill>
              </a:rPr>
              <a:t>Tenure</a:t>
            </a:r>
          </a:p>
        </p:txBody>
      </p:sp>
      <p:sp>
        <p:nvSpPr>
          <p:cNvPr id="21507" name="Content Placeholder 2"/>
          <p:cNvSpPr>
            <a:spLocks noGrp="1"/>
          </p:cNvSpPr>
          <p:nvPr>
            <p:ph idx="1"/>
          </p:nvPr>
        </p:nvSpPr>
        <p:spPr>
          <a:xfrm>
            <a:off x="381000" y="1981200"/>
            <a:ext cx="8229600" cy="4368800"/>
          </a:xfrm>
        </p:spPr>
        <p:txBody>
          <a:bodyPr/>
          <a:lstStyle/>
          <a:p>
            <a:pPr eaLnBrk="1" hangingPunct="1">
              <a:buSzPct val="100000"/>
              <a:buFont typeface="Wingdings" panose="05000000000000000000" pitchFamily="2" charset="2"/>
              <a:buChar char="§"/>
            </a:pPr>
            <a:r>
              <a:rPr lang="en-US" altLang="en-US" sz="2000" dirty="0"/>
              <a:t>Achievement of rank of at least Associate Professor</a:t>
            </a:r>
          </a:p>
          <a:p>
            <a:pPr eaLnBrk="1" hangingPunct="1">
              <a:buSzPct val="100000"/>
              <a:buFont typeface="Wingdings" panose="05000000000000000000" pitchFamily="2" charset="2"/>
              <a:buChar char="§"/>
            </a:pPr>
            <a:r>
              <a:rPr lang="en-US" altLang="en-US" sz="2000" dirty="0"/>
              <a:t>TE faculty need to apply for tenure during the 9</a:t>
            </a:r>
            <a:r>
              <a:rPr lang="en-US" altLang="en-US" sz="2000" baseline="30000" dirty="0"/>
              <a:t>th</a:t>
            </a:r>
            <a:r>
              <a:rPr lang="en-US" altLang="en-US" sz="2000" dirty="0"/>
              <a:t> year of appointment on the tenure track. (Must have presented for tenure in the 9</a:t>
            </a:r>
            <a:r>
              <a:rPr lang="en-US" altLang="en-US" sz="2000" baseline="30000" dirty="0"/>
              <a:t>th</a:t>
            </a:r>
            <a:r>
              <a:rPr lang="en-US" altLang="en-US" sz="2000" dirty="0"/>
              <a:t> year, to be eligible to seek permission to present again in the 10</a:t>
            </a:r>
            <a:r>
              <a:rPr lang="en-US" altLang="en-US" sz="2000" baseline="30000" dirty="0"/>
              <a:t>th</a:t>
            </a:r>
            <a:r>
              <a:rPr lang="en-US" altLang="en-US" sz="2000" dirty="0"/>
              <a:t>)  </a:t>
            </a:r>
          </a:p>
          <a:p>
            <a:pPr eaLnBrk="1" hangingPunct="1">
              <a:buSzPct val="100000"/>
              <a:buFont typeface="Wingdings" panose="05000000000000000000" pitchFamily="2" charset="2"/>
              <a:buChar char="§"/>
            </a:pPr>
            <a:r>
              <a:rPr lang="en-US" altLang="en-US" sz="2000" dirty="0"/>
              <a:t>Example, if you went on tenure track October 1, 2010, then you must be reviewed for award of tenure in the 2019 cycle with packet due in January 2019 to be effective October 1, 2019.</a:t>
            </a:r>
          </a:p>
          <a:p>
            <a:pPr eaLnBrk="1" hangingPunct="1">
              <a:buSzPct val="100000"/>
              <a:buFont typeface="Wingdings" panose="05000000000000000000" pitchFamily="2" charset="2"/>
              <a:buChar char="§"/>
            </a:pPr>
            <a:r>
              <a:rPr lang="en-US" altLang="en-US" sz="2000" dirty="0"/>
              <a:t>If tenure cannot be attained by then, will need to leave UAB or switch to NTE track.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rgbClr val="333399"/>
                </a:solidFill>
              </a:rPr>
              <a:t>Tenure</a:t>
            </a:r>
            <a:endParaRPr lang="en-US" dirty="0"/>
          </a:p>
        </p:txBody>
      </p:sp>
      <p:sp>
        <p:nvSpPr>
          <p:cNvPr id="3" name="Content Placeholder 2"/>
          <p:cNvSpPr>
            <a:spLocks noGrp="1"/>
          </p:cNvSpPr>
          <p:nvPr>
            <p:ph idx="1"/>
          </p:nvPr>
        </p:nvSpPr>
        <p:spPr>
          <a:xfrm>
            <a:off x="457200" y="2017713"/>
            <a:ext cx="8497888" cy="4114800"/>
          </a:xfrm>
        </p:spPr>
        <p:txBody>
          <a:bodyPr/>
          <a:lstStyle/>
          <a:p>
            <a:pPr eaLnBrk="1" hangingPunct="1">
              <a:buFont typeface="Wingdings" panose="05000000000000000000" pitchFamily="2" charset="2"/>
              <a:buChar char="§"/>
            </a:pPr>
            <a:r>
              <a:rPr lang="en-US" altLang="en-US" sz="2800" dirty="0"/>
              <a:t>Faculty can change their tenure track only once (not back &amp; forth)</a:t>
            </a:r>
          </a:p>
          <a:p>
            <a:pPr eaLnBrk="1" hangingPunct="1">
              <a:buFont typeface="Wingdings" panose="05000000000000000000" pitchFamily="2" charset="2"/>
              <a:buChar char="§"/>
            </a:pPr>
            <a:r>
              <a:rPr lang="en-US" altLang="en-US" sz="2800" dirty="0"/>
              <a:t>Implies that you will have a continued commitment for employment at UAB</a:t>
            </a:r>
          </a:p>
          <a:p>
            <a:pPr eaLnBrk="1" hangingPunct="1">
              <a:buFont typeface="Wingdings" panose="05000000000000000000" pitchFamily="2" charset="2"/>
              <a:buChar char="§"/>
            </a:pPr>
            <a:r>
              <a:rPr lang="en-US" altLang="en-US" sz="2800" dirty="0"/>
              <a:t>Does not necessarily coincide with promotion</a:t>
            </a:r>
          </a:p>
          <a:p>
            <a:pPr marL="0" indent="0">
              <a:buNone/>
            </a:pPr>
            <a:endParaRPr lang="en-US" dirty="0"/>
          </a:p>
        </p:txBody>
      </p:sp>
    </p:spTree>
    <p:extLst>
      <p:ext uri="{BB962C8B-B14F-4D97-AF65-F5344CB8AC3E}">
        <p14:creationId xmlns:p14="http://schemas.microsoft.com/office/powerpoint/2010/main" val="42803126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143000" y="533400"/>
            <a:ext cx="7543800" cy="1143000"/>
          </a:xfrm>
        </p:spPr>
        <p:txBody>
          <a:bodyPr/>
          <a:lstStyle/>
          <a:p>
            <a:r>
              <a:rPr lang="en-US" altLang="en-US" sz="3600" dirty="0">
                <a:solidFill>
                  <a:srgbClr val="333399"/>
                </a:solidFill>
              </a:rPr>
              <a:t>Common Mistakes to Avoid</a:t>
            </a:r>
          </a:p>
        </p:txBody>
      </p:sp>
      <p:sp>
        <p:nvSpPr>
          <p:cNvPr id="26627" name="Content Placeholder 2"/>
          <p:cNvSpPr txBox="1">
            <a:spLocks/>
          </p:cNvSpPr>
          <p:nvPr/>
        </p:nvSpPr>
        <p:spPr bwMode="auto">
          <a:xfrm>
            <a:off x="381000" y="1905000"/>
            <a:ext cx="8610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47688" indent="-547688">
              <a:spcBef>
                <a:spcPct val="20000"/>
              </a:spcBef>
              <a:buFont typeface="Arial" charset="0"/>
              <a:buChar char="•"/>
              <a:defRPr sz="3200">
                <a:solidFill>
                  <a:schemeClr val="tx1"/>
                </a:solidFill>
                <a:latin typeface="Calibri" pitchFamily="34" charset="0"/>
              </a:defRPr>
            </a:lvl1pPr>
            <a:lvl2pPr marL="1096963" indent="-547688">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Clr>
                <a:schemeClr val="tx2"/>
              </a:buClr>
              <a:buFont typeface="Wingdings" panose="05000000000000000000" pitchFamily="2" charset="2"/>
              <a:buChar char="§"/>
            </a:pPr>
            <a:r>
              <a:rPr lang="en-US" sz="2000" b="1" dirty="0">
                <a:latin typeface="+mn-lt"/>
              </a:rPr>
              <a:t>Research Success</a:t>
            </a:r>
          </a:p>
          <a:p>
            <a:pPr marL="549275" lvl="1" indent="0">
              <a:buClr>
                <a:schemeClr val="tx2"/>
              </a:buClr>
              <a:buNone/>
            </a:pPr>
            <a:r>
              <a:rPr lang="en-US" sz="1400" dirty="0">
                <a:latin typeface="+mn-lt"/>
              </a:rPr>
              <a:t>– </a:t>
            </a:r>
            <a:r>
              <a:rPr lang="en-US" sz="1600" dirty="0">
                <a:latin typeface="+mn-lt"/>
              </a:rPr>
              <a:t>Lack of recent manuscripts (sustained productivity)</a:t>
            </a:r>
          </a:p>
          <a:p>
            <a:pPr marL="549275" lvl="1" indent="0">
              <a:buClr>
                <a:schemeClr val="tx2"/>
              </a:buClr>
              <a:buNone/>
            </a:pPr>
            <a:r>
              <a:rPr lang="en-US" sz="1600" dirty="0">
                <a:latin typeface="+mn-lt"/>
              </a:rPr>
              <a:t>– Lack of extramural grant funding (if research is area of excellence)</a:t>
            </a:r>
          </a:p>
          <a:p>
            <a:pPr marL="549275" lvl="1" indent="0">
              <a:buClr>
                <a:schemeClr val="tx2"/>
              </a:buClr>
              <a:buNone/>
            </a:pPr>
            <a:r>
              <a:rPr lang="en-US" sz="1600" dirty="0">
                <a:latin typeface="+mn-lt"/>
              </a:rPr>
              <a:t>– Lack of independent accomplishments (authorship, grant support) – Not as applicable for team scientists</a:t>
            </a:r>
          </a:p>
          <a:p>
            <a:pPr marL="549275" lvl="1" indent="0">
              <a:buClr>
                <a:schemeClr val="tx2"/>
              </a:buClr>
              <a:buNone/>
            </a:pPr>
            <a:r>
              <a:rPr lang="en-US" sz="1600" dirty="0">
                <a:latin typeface="+mn-lt"/>
              </a:rPr>
              <a:t>– Paucity of senior/communicating author publications (indication of independence)</a:t>
            </a:r>
          </a:p>
          <a:p>
            <a:pPr marL="549275" lvl="1" indent="0">
              <a:buClr>
                <a:schemeClr val="tx2"/>
              </a:buClr>
              <a:buNone/>
            </a:pPr>
            <a:endParaRPr lang="en-US" sz="800" dirty="0">
              <a:latin typeface="+mn-lt"/>
            </a:endParaRPr>
          </a:p>
          <a:p>
            <a:pPr>
              <a:buClr>
                <a:schemeClr val="tx2"/>
              </a:buClr>
              <a:buFont typeface="Wingdings" panose="05000000000000000000" pitchFamily="2" charset="2"/>
              <a:buChar char="§"/>
            </a:pPr>
            <a:r>
              <a:rPr lang="en-US" sz="2000" b="1" dirty="0">
                <a:latin typeface="+mn-lt"/>
              </a:rPr>
              <a:t>Teaching Success</a:t>
            </a:r>
          </a:p>
          <a:p>
            <a:pPr marL="549275" lvl="1" indent="0">
              <a:buClr>
                <a:schemeClr val="tx2"/>
              </a:buClr>
              <a:buNone/>
            </a:pPr>
            <a:r>
              <a:rPr lang="en-US" sz="1400" dirty="0">
                <a:latin typeface="+mn-lt"/>
              </a:rPr>
              <a:t>– </a:t>
            </a:r>
            <a:r>
              <a:rPr lang="en-US" sz="1600" dirty="0">
                <a:latin typeface="+mn-lt"/>
              </a:rPr>
              <a:t>Lack of curriculum development, directing courses, etc. (if teaching is area of excellence)</a:t>
            </a:r>
          </a:p>
          <a:p>
            <a:pPr marL="549275" lvl="1" indent="0">
              <a:buClr>
                <a:schemeClr val="tx2"/>
              </a:buClr>
              <a:buNone/>
            </a:pPr>
            <a:r>
              <a:rPr lang="en-US" sz="1600" dirty="0">
                <a:latin typeface="+mn-lt"/>
              </a:rPr>
              <a:t>– Paucity of publications</a:t>
            </a:r>
          </a:p>
          <a:p>
            <a:pPr marL="549275" lvl="1" indent="0">
              <a:buClr>
                <a:schemeClr val="tx2"/>
              </a:buClr>
              <a:buNone/>
            </a:pPr>
            <a:r>
              <a:rPr lang="en-US" sz="1600" dirty="0">
                <a:latin typeface="+mn-lt"/>
              </a:rPr>
              <a:t>– No evidence of mentorship for trainees, etc.</a:t>
            </a:r>
          </a:p>
          <a:p>
            <a:pPr marL="549275" lvl="1" indent="0">
              <a:buClr>
                <a:schemeClr val="tx2"/>
              </a:buClr>
              <a:buNone/>
            </a:pPr>
            <a:r>
              <a:rPr lang="en-US" sz="1600" dirty="0">
                <a:latin typeface="+mn-lt"/>
              </a:rPr>
              <a:t>– Lack of National/International recognition</a:t>
            </a:r>
          </a:p>
          <a:p>
            <a:pPr marL="549275" lvl="1" indent="0">
              <a:buClr>
                <a:schemeClr val="tx2"/>
              </a:buClr>
              <a:buNone/>
            </a:pPr>
            <a:endParaRPr lang="en-US" sz="800" b="1" dirty="0">
              <a:latin typeface="+mn-lt"/>
            </a:endParaRPr>
          </a:p>
          <a:p>
            <a:pPr>
              <a:buClr>
                <a:schemeClr val="tx2"/>
              </a:buClr>
              <a:buFont typeface="Wingdings" panose="05000000000000000000" pitchFamily="2" charset="2"/>
              <a:buChar char="§"/>
            </a:pPr>
            <a:r>
              <a:rPr lang="en-US" sz="2000" b="1" dirty="0">
                <a:latin typeface="+mn-lt"/>
              </a:rPr>
              <a:t>Service Success</a:t>
            </a:r>
          </a:p>
          <a:p>
            <a:pPr marL="549275" lvl="1" indent="0">
              <a:buClr>
                <a:schemeClr val="tx2"/>
              </a:buClr>
              <a:buNone/>
            </a:pPr>
            <a:r>
              <a:rPr lang="en-US" sz="1400" dirty="0">
                <a:latin typeface="+mn-lt"/>
              </a:rPr>
              <a:t>– </a:t>
            </a:r>
            <a:r>
              <a:rPr lang="en-US" sz="1600" dirty="0">
                <a:latin typeface="+mn-lt"/>
              </a:rPr>
              <a:t>No evidence of service beyond “doing your job”</a:t>
            </a:r>
          </a:p>
          <a:p>
            <a:pPr marL="549275" lvl="1" indent="0">
              <a:buClr>
                <a:schemeClr val="tx2"/>
              </a:buClr>
              <a:buNone/>
            </a:pPr>
            <a:r>
              <a:rPr lang="en-US" sz="1600" dirty="0">
                <a:latin typeface="+mn-lt"/>
              </a:rPr>
              <a:t>– Lack of National/International recognition</a:t>
            </a:r>
            <a:endParaRPr lang="en-US" altLang="en-US" sz="900" dirty="0">
              <a:latin typeface="+mn-lt"/>
              <a:ea typeface="Tahoma" panose="020B0604030504040204" pitchFamily="34" charset="0"/>
              <a:cs typeface="Tahom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600" dirty="0"/>
              <a:t>P&amp;T Timeline</a:t>
            </a:r>
          </a:p>
        </p:txBody>
      </p:sp>
      <p:sp>
        <p:nvSpPr>
          <p:cNvPr id="22531" name="Rectangle 3"/>
          <p:cNvSpPr>
            <a:spLocks noGrp="1" noChangeArrowheads="1"/>
          </p:cNvSpPr>
          <p:nvPr>
            <p:ph type="body" idx="1"/>
          </p:nvPr>
        </p:nvSpPr>
        <p:spPr>
          <a:xfrm>
            <a:off x="446087" y="2133600"/>
            <a:ext cx="8497888" cy="4419600"/>
          </a:xfrm>
        </p:spPr>
        <p:txBody>
          <a:bodyPr/>
          <a:lstStyle/>
          <a:p>
            <a:pPr marL="609600" indent="-609600" eaLnBrk="1" hangingPunct="1">
              <a:buClr>
                <a:schemeClr val="tx1"/>
              </a:buClr>
              <a:buFontTx/>
              <a:buAutoNum type="arabicPeriod"/>
            </a:pPr>
            <a:r>
              <a:rPr lang="en-US" sz="1800" dirty="0"/>
              <a:t>Discussions with mentors and Department Chair (</a:t>
            </a:r>
            <a:r>
              <a:rPr lang="en-US" sz="1800" b="1" dirty="0"/>
              <a:t>Continual</a:t>
            </a:r>
            <a:r>
              <a:rPr lang="en-US" sz="1800" dirty="0"/>
              <a:t>)</a:t>
            </a:r>
          </a:p>
          <a:p>
            <a:pPr marL="609600" indent="-609600" eaLnBrk="1" hangingPunct="1">
              <a:buClr>
                <a:schemeClr val="tx1"/>
              </a:buClr>
              <a:buFontTx/>
              <a:buAutoNum type="arabicPeriod"/>
            </a:pPr>
            <a:r>
              <a:rPr lang="en-US" sz="1800" dirty="0"/>
              <a:t>Attend workshops and seminars regarding career development (</a:t>
            </a:r>
            <a:r>
              <a:rPr lang="en-US" sz="1800" b="1" dirty="0"/>
              <a:t>Continual</a:t>
            </a:r>
            <a:r>
              <a:rPr lang="en-US" sz="1800" dirty="0"/>
              <a:t>)</a:t>
            </a:r>
          </a:p>
          <a:p>
            <a:pPr marL="609600" indent="-609600" eaLnBrk="1" hangingPunct="1">
              <a:buClr>
                <a:schemeClr val="tx1"/>
              </a:buClr>
              <a:buFontTx/>
              <a:buAutoNum type="arabicPeriod"/>
            </a:pPr>
            <a:r>
              <a:rPr lang="en-US" sz="1800" dirty="0"/>
              <a:t>CVs submitted to APTC Chair (</a:t>
            </a:r>
            <a:r>
              <a:rPr lang="en-US" sz="1800" b="1" dirty="0"/>
              <a:t>September 2025</a:t>
            </a:r>
            <a:r>
              <a:rPr lang="en-US" sz="1800" dirty="0"/>
              <a:t>)</a:t>
            </a:r>
          </a:p>
          <a:p>
            <a:pPr marL="609600" indent="-609600" eaLnBrk="1" hangingPunct="1">
              <a:buClr>
                <a:schemeClr val="tx1"/>
              </a:buClr>
              <a:buFontTx/>
              <a:buAutoNum type="arabicPeriod"/>
            </a:pPr>
            <a:r>
              <a:rPr lang="en-US" sz="1800" dirty="0"/>
              <a:t>Proposal to Departmental APTC via Division Director </a:t>
            </a:r>
            <a:r>
              <a:rPr lang="en-US" sz="1800" b="1" dirty="0"/>
              <a:t>(December 2025)</a:t>
            </a:r>
          </a:p>
          <a:p>
            <a:pPr marL="609600" indent="-609600" eaLnBrk="1" hangingPunct="1">
              <a:buClr>
                <a:schemeClr val="tx1"/>
              </a:buClr>
              <a:buFontTx/>
              <a:buAutoNum type="arabicPeriod"/>
            </a:pPr>
            <a:r>
              <a:rPr lang="en-US" sz="1800" dirty="0"/>
              <a:t>Dept APTC vote and make recommendation to Dept Chair </a:t>
            </a:r>
            <a:r>
              <a:rPr lang="en-US" sz="1800" b="1" dirty="0"/>
              <a:t>(February 2026)</a:t>
            </a:r>
          </a:p>
          <a:p>
            <a:pPr marL="609600" indent="-609600" eaLnBrk="1" hangingPunct="1">
              <a:buClr>
                <a:schemeClr val="tx1"/>
              </a:buClr>
              <a:buFontTx/>
              <a:buAutoNum type="arabicPeriod"/>
            </a:pPr>
            <a:r>
              <a:rPr lang="en-US" sz="1800" dirty="0"/>
              <a:t>Proposal to Faculty Council by Dept Chair </a:t>
            </a:r>
            <a:r>
              <a:rPr lang="en-US" sz="1800" b="1" dirty="0"/>
              <a:t>(March/April 2026)</a:t>
            </a:r>
          </a:p>
          <a:p>
            <a:pPr marL="609600" indent="-609600" eaLnBrk="1" hangingPunct="1">
              <a:buClr>
                <a:schemeClr val="tx1"/>
              </a:buClr>
              <a:buFontTx/>
              <a:buAutoNum type="arabicPeriod"/>
            </a:pPr>
            <a:r>
              <a:rPr lang="en-US" sz="1800" dirty="0"/>
              <a:t>Faculty Council vote and make recommendation to SOM Dean </a:t>
            </a:r>
            <a:r>
              <a:rPr lang="en-US" sz="1800" b="1" dirty="0"/>
              <a:t>(June 2026)</a:t>
            </a:r>
          </a:p>
          <a:p>
            <a:pPr marL="609600" indent="-609600" eaLnBrk="1" hangingPunct="1">
              <a:buClr>
                <a:schemeClr val="tx1"/>
              </a:buClr>
              <a:buFontTx/>
              <a:buAutoNum type="arabicPeriod"/>
            </a:pPr>
            <a:r>
              <a:rPr lang="en-US" sz="1800" dirty="0"/>
              <a:t>Proposal to the Provost by the SOM Dean and from Provost to the UAB President (</a:t>
            </a:r>
            <a:r>
              <a:rPr lang="en-US" sz="1800" b="1" dirty="0"/>
              <a:t>Summer 2026)</a:t>
            </a:r>
          </a:p>
          <a:p>
            <a:pPr marL="609600" indent="-609600" eaLnBrk="1" hangingPunct="1">
              <a:buClr>
                <a:schemeClr val="tx1"/>
              </a:buClr>
              <a:buFontTx/>
              <a:buAutoNum type="arabicPeriod"/>
            </a:pPr>
            <a:r>
              <a:rPr lang="en-US" sz="1800" dirty="0"/>
              <a:t>Decision by the UAB President and notification </a:t>
            </a:r>
            <a:r>
              <a:rPr lang="en-US" sz="1800" b="1" dirty="0"/>
              <a:t>(August 2026). Effective date is 10/01/2026</a:t>
            </a:r>
          </a:p>
          <a:p>
            <a:pPr marL="609600" indent="-609600" eaLnBrk="1" hangingPunct="1">
              <a:buClr>
                <a:schemeClr val="tx1"/>
              </a:buClr>
              <a:buFontTx/>
              <a:buAutoNum type="arabicPeriod"/>
            </a:pPr>
            <a:endParaRPr lang="en-US" sz="1800" dirty="0"/>
          </a:p>
        </p:txBody>
      </p:sp>
    </p:spTree>
    <p:extLst>
      <p:ext uri="{BB962C8B-B14F-4D97-AF65-F5344CB8AC3E}">
        <p14:creationId xmlns:p14="http://schemas.microsoft.com/office/powerpoint/2010/main" val="18097582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Requesting Reviewer Letters</a:t>
            </a:r>
          </a:p>
        </p:txBody>
      </p:sp>
      <p:sp>
        <p:nvSpPr>
          <p:cNvPr id="3" name="Content Placeholder 2"/>
          <p:cNvSpPr>
            <a:spLocks noGrp="1"/>
          </p:cNvSpPr>
          <p:nvPr>
            <p:ph idx="1"/>
          </p:nvPr>
        </p:nvSpPr>
        <p:spPr>
          <a:xfrm>
            <a:off x="304800" y="2017712"/>
            <a:ext cx="8650288" cy="4840287"/>
          </a:xfrm>
        </p:spPr>
        <p:txBody>
          <a:bodyPr/>
          <a:lstStyle/>
          <a:p>
            <a:r>
              <a:rPr lang="en-US" sz="1800" dirty="0"/>
              <a:t>Request at least five (5) internal and five (5) external reviewers to make certain that a minimum number (3) of properly formatted letters are included</a:t>
            </a:r>
          </a:p>
          <a:p>
            <a:r>
              <a:rPr lang="en-US" sz="1800" dirty="0"/>
              <a:t>External reviewers must not be currently affiliated with UAB nor affiliated with UAB in the last 5 years.</a:t>
            </a:r>
          </a:p>
          <a:p>
            <a:r>
              <a:rPr lang="en-US" sz="1800" dirty="0"/>
              <a:t>Internal reviewers must be currently appointed at UAB or an affiliated institution (TCH, UAHSF, SRI and/or VA).</a:t>
            </a:r>
          </a:p>
          <a:p>
            <a:r>
              <a:rPr lang="en-US" sz="1800" dirty="0"/>
              <a:t>Reviewers must have an academic rank equal to or higher than that being sought by the candidate.</a:t>
            </a:r>
          </a:p>
          <a:p>
            <a:r>
              <a:rPr lang="en-US" sz="1800" dirty="0"/>
              <a:t>External reviewers must be at “arm’s length” and therefore may not be:</a:t>
            </a:r>
          </a:p>
          <a:p>
            <a:pPr lvl="1"/>
            <a:r>
              <a:rPr lang="en-US" sz="1400" dirty="0"/>
              <a:t>a close friend, relative, or spouse</a:t>
            </a:r>
          </a:p>
          <a:p>
            <a:pPr lvl="1"/>
            <a:r>
              <a:rPr lang="en-US" sz="1400" dirty="0"/>
              <a:t>a supervisor, advisor, student, or mentor of the candidate (e.g., within the last 5 years for promotion to Associate Professor and within the last 10 years for promotion to Professor)</a:t>
            </a:r>
          </a:p>
          <a:p>
            <a:pPr lvl="1"/>
            <a:r>
              <a:rPr lang="en-US" sz="1400" dirty="0"/>
              <a:t>in a financial relationship with the candidate</a:t>
            </a:r>
          </a:p>
          <a:p>
            <a:pPr lvl="1"/>
            <a:r>
              <a:rPr lang="en-US" sz="1400" dirty="0"/>
              <a:t>a recent co-author, collaborator, or co-investigator of the candidate (e.g., within the last three years) (unless the reviewer and candidate collaborate on very large projects or are authors on publications with numerous authors or where the reviewer and the candidate have only a distant relationship, such as with multi-site research projects).</a:t>
            </a:r>
            <a:endParaRPr lang="en-US" sz="700" dirty="0"/>
          </a:p>
        </p:txBody>
      </p:sp>
    </p:spTree>
    <p:extLst>
      <p:ext uri="{BB962C8B-B14F-4D97-AF65-F5344CB8AC3E}">
        <p14:creationId xmlns:p14="http://schemas.microsoft.com/office/powerpoint/2010/main" val="80989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600" dirty="0"/>
              <a:t>Your “Packet”</a:t>
            </a:r>
          </a:p>
        </p:txBody>
      </p:sp>
      <p:sp>
        <p:nvSpPr>
          <p:cNvPr id="18435" name="Rectangle 3"/>
          <p:cNvSpPr>
            <a:spLocks noGrp="1" noChangeArrowheads="1"/>
          </p:cNvSpPr>
          <p:nvPr>
            <p:ph type="body" idx="1"/>
          </p:nvPr>
        </p:nvSpPr>
        <p:spPr>
          <a:xfrm>
            <a:off x="609600" y="2057400"/>
            <a:ext cx="7772400" cy="4230687"/>
          </a:xfrm>
        </p:spPr>
        <p:txBody>
          <a:bodyPr/>
          <a:lstStyle/>
          <a:p>
            <a:pPr eaLnBrk="1" hangingPunct="1"/>
            <a:r>
              <a:rPr lang="en-US" sz="2400" dirty="0"/>
              <a:t>This is your opportunity to show who you are, what you have done, and where you want to go</a:t>
            </a:r>
          </a:p>
          <a:p>
            <a:pPr eaLnBrk="1" hangingPunct="1"/>
            <a:r>
              <a:rPr lang="en-US" sz="2400" dirty="0"/>
              <a:t>Ensure packet complies with instructions, e.g. SOM format for CV, applicable portfolio sections </a:t>
            </a:r>
          </a:p>
          <a:p>
            <a:pPr eaLnBrk="1" hangingPunct="1"/>
            <a:r>
              <a:rPr lang="en-US" sz="2400" dirty="0"/>
              <a:t>Use Research, Teaching, Service sections to highlight and expand on information in CV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219200" y="533400"/>
            <a:ext cx="5029200" cy="1143001"/>
          </a:xfrm>
        </p:spPr>
        <p:txBody>
          <a:bodyPr/>
          <a:lstStyle/>
          <a:p>
            <a:r>
              <a:rPr lang="en-US" altLang="en-US" sz="3600" dirty="0">
                <a:solidFill>
                  <a:srgbClr val="333399"/>
                </a:solidFill>
              </a:rPr>
              <a:t>Helpful Hints</a:t>
            </a:r>
          </a:p>
        </p:txBody>
      </p:sp>
      <p:sp>
        <p:nvSpPr>
          <p:cNvPr id="3" name="Content Placeholder 2"/>
          <p:cNvSpPr>
            <a:spLocks noGrp="1"/>
          </p:cNvSpPr>
          <p:nvPr>
            <p:ph idx="1"/>
          </p:nvPr>
        </p:nvSpPr>
        <p:spPr>
          <a:xfrm>
            <a:off x="381000" y="1905000"/>
            <a:ext cx="8534400" cy="4724400"/>
          </a:xfrm>
        </p:spPr>
        <p:txBody>
          <a:bodyPr>
            <a:noAutofit/>
          </a:bodyPr>
          <a:lstStyle/>
          <a:p>
            <a:pPr>
              <a:buSzPct val="100000"/>
              <a:buFont typeface="Wingdings" panose="05000000000000000000" pitchFamily="2" charset="2"/>
              <a:buChar char="§"/>
              <a:defRPr/>
            </a:pPr>
            <a:r>
              <a:rPr lang="en-US" sz="1800" b="1" dirty="0"/>
              <a:t>Maintain Your CV</a:t>
            </a:r>
            <a:r>
              <a:rPr lang="en-US" sz="1800" dirty="0"/>
              <a:t> – Keep it up-to-date in the required format. </a:t>
            </a:r>
            <a:r>
              <a:rPr lang="en-US" sz="1800" dirty="0">
                <a:hlinkClick r:id="rId3"/>
              </a:rPr>
              <a:t>https://www.uab.edu/medicine/dom/about/references-and-resources/recruitment</a:t>
            </a:r>
            <a:r>
              <a:rPr lang="en-US" sz="1800" dirty="0"/>
              <a:t> &gt; Faculty Promotion and Tenure</a:t>
            </a:r>
            <a:endParaRPr lang="en-US" sz="1200" dirty="0"/>
          </a:p>
          <a:p>
            <a:pPr>
              <a:buSzPct val="100000"/>
              <a:buFont typeface="Wingdings" panose="05000000000000000000" pitchFamily="2" charset="2"/>
              <a:buChar char="§"/>
              <a:defRPr/>
            </a:pPr>
            <a:r>
              <a:rPr lang="en-US" sz="1800" b="1" dirty="0"/>
              <a:t>Create Portfolios</a:t>
            </a:r>
            <a:r>
              <a:rPr lang="en-US" sz="1800" dirty="0"/>
              <a:t> – Begin immediately, as soon as you are “on board”, to create and maintain portfolios for teaching, research and service. Document concurrently everything that you do – all activities. The Appointments, Promotions, and Tenure (APT) “package” should be built over several years. </a:t>
            </a:r>
            <a:endParaRPr lang="en-US" sz="1800" b="1" dirty="0"/>
          </a:p>
          <a:p>
            <a:pPr>
              <a:buSzPct val="100000"/>
              <a:buFont typeface="Wingdings" panose="05000000000000000000" pitchFamily="2" charset="2"/>
              <a:buChar char="§"/>
              <a:defRPr/>
            </a:pPr>
            <a:endParaRPr lang="en-US" sz="1200" dirty="0"/>
          </a:p>
          <a:p>
            <a:pPr>
              <a:buSzPct val="100000"/>
              <a:buFont typeface="Wingdings" panose="05000000000000000000" pitchFamily="2" charset="2"/>
              <a:buChar char="§"/>
              <a:defRPr/>
            </a:pPr>
            <a:r>
              <a:rPr lang="en-US" sz="1800" b="1" dirty="0"/>
              <a:t>Critique APT Package</a:t>
            </a:r>
            <a:r>
              <a:rPr lang="en-US" sz="1800" dirty="0"/>
              <a:t> – Have your APT “package” critiqued by several faculty members prior to submitting to the DOM APT Committee. Incorporate changes as needed</a:t>
            </a:r>
          </a:p>
          <a:p>
            <a:pPr>
              <a:buSzPct val="100000"/>
              <a:buFont typeface="Wingdings" panose="05000000000000000000" pitchFamily="2" charset="2"/>
              <a:buChar char="§"/>
              <a:defRPr/>
            </a:pPr>
            <a:endParaRPr lang="en-US" sz="1200" dirty="0"/>
          </a:p>
          <a:p>
            <a:pPr>
              <a:buSzPct val="100000"/>
              <a:buFont typeface="Wingdings" panose="05000000000000000000" pitchFamily="2" charset="2"/>
              <a:buChar char="§"/>
              <a:defRPr/>
            </a:pPr>
            <a:r>
              <a:rPr lang="en-US" sz="1800" b="1" dirty="0"/>
              <a:t>Review Examples</a:t>
            </a:r>
            <a:r>
              <a:rPr lang="en-US" sz="1800" dirty="0"/>
              <a:t> – Review samples of various sections: </a:t>
            </a:r>
            <a:r>
              <a:rPr lang="en-US" sz="1800" dirty="0">
                <a:hlinkClick r:id="rId4"/>
              </a:rPr>
              <a:t>https://www.uab.edu/medicine/home/faculty-staff/faculty-resources</a:t>
            </a:r>
            <a:r>
              <a:rPr lang="en-US" sz="1800" dirty="0"/>
              <a:t> </a:t>
            </a:r>
            <a:br>
              <a:rPr lang="en-US" sz="2400" dirty="0"/>
            </a:b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600" dirty="0"/>
              <a:t>Resources</a:t>
            </a:r>
            <a:endParaRPr lang="en-US" sz="3600" dirty="0">
              <a:solidFill>
                <a:srgbClr val="FF0000"/>
              </a:solidFill>
            </a:endParaRPr>
          </a:p>
        </p:txBody>
      </p:sp>
      <p:sp>
        <p:nvSpPr>
          <p:cNvPr id="19459" name="Rectangle 3"/>
          <p:cNvSpPr>
            <a:spLocks noGrp="1" noChangeArrowheads="1"/>
          </p:cNvSpPr>
          <p:nvPr>
            <p:ph type="body" idx="1"/>
          </p:nvPr>
        </p:nvSpPr>
        <p:spPr>
          <a:xfrm>
            <a:off x="609600" y="1828800"/>
            <a:ext cx="8345488" cy="4571999"/>
          </a:xfrm>
        </p:spPr>
        <p:txBody>
          <a:bodyPr/>
          <a:lstStyle/>
          <a:p>
            <a:pPr eaLnBrk="1" hangingPunct="1"/>
            <a:r>
              <a:rPr lang="en-US" sz="2000" dirty="0"/>
              <a:t>UAB Faculty Handbook: </a:t>
            </a:r>
            <a:r>
              <a:rPr lang="en-US" sz="2000" dirty="0">
                <a:hlinkClick r:id="rId3"/>
              </a:rPr>
              <a:t>https://www.uab.edu/medicine/home/faculty-staff/faculty-resources</a:t>
            </a:r>
            <a:r>
              <a:rPr lang="en-US" sz="2000" dirty="0"/>
              <a:t> </a:t>
            </a:r>
          </a:p>
          <a:p>
            <a:pPr eaLnBrk="1" hangingPunct="1"/>
            <a:endParaRPr lang="en-US" sz="1200" dirty="0"/>
          </a:p>
          <a:p>
            <a:pPr eaLnBrk="1" hangingPunct="1"/>
            <a:r>
              <a:rPr lang="en-US" sz="2000" dirty="0"/>
              <a:t>DOM website: </a:t>
            </a:r>
            <a:r>
              <a:rPr lang="en-US" sz="2000" dirty="0">
                <a:hlinkClick r:id="rId4"/>
              </a:rPr>
              <a:t>https://www.uab.edu/medicine/dom/about/references-and-resources/recruitment</a:t>
            </a:r>
            <a:r>
              <a:rPr lang="en-US" sz="2000" dirty="0"/>
              <a:t> </a:t>
            </a:r>
          </a:p>
          <a:p>
            <a:pPr marL="0" indent="0" eaLnBrk="1" hangingPunct="1">
              <a:buNone/>
            </a:pPr>
            <a:endParaRPr lang="en-US" sz="1200" dirty="0"/>
          </a:p>
          <a:p>
            <a:r>
              <a:rPr lang="en-US" sz="2000" dirty="0"/>
              <a:t>SOM website: </a:t>
            </a:r>
            <a:r>
              <a:rPr lang="en-US" sz="2000" dirty="0">
                <a:hlinkClick r:id="rId3"/>
              </a:rPr>
              <a:t>https://www.uab.edu/medicine/home/faculty-staff/faculty-resources</a:t>
            </a:r>
            <a:r>
              <a:rPr lang="en-US" sz="2000" dirty="0"/>
              <a:t> </a:t>
            </a:r>
            <a:endParaRPr lang="en-US" sz="2000" dirty="0">
              <a:hlinkClick r:id="rId5"/>
            </a:endParaRPr>
          </a:p>
          <a:p>
            <a:pPr eaLnBrk="1" hangingPunct="1"/>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600" dirty="0"/>
              <a:t>Timeline of Promotions Process</a:t>
            </a:r>
            <a:endParaRPr lang="en-US" sz="3600" dirty="0">
              <a:solidFill>
                <a:srgbClr val="FF0000"/>
              </a:solidFill>
            </a:endParaRPr>
          </a:p>
        </p:txBody>
      </p:sp>
      <p:pic>
        <p:nvPicPr>
          <p:cNvPr id="2" name="Picture 1"/>
          <p:cNvPicPr>
            <a:picLocks noChangeAspect="1"/>
          </p:cNvPicPr>
          <p:nvPr/>
        </p:nvPicPr>
        <p:blipFill>
          <a:blip r:embed="rId3"/>
          <a:stretch>
            <a:fillRect/>
          </a:stretch>
        </p:blipFill>
        <p:spPr>
          <a:xfrm>
            <a:off x="304800" y="2057400"/>
            <a:ext cx="7744906" cy="3639058"/>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600" dirty="0"/>
              <a:t>DOM Promotions Workshop</a:t>
            </a:r>
          </a:p>
        </p:txBody>
      </p:sp>
      <p:sp>
        <p:nvSpPr>
          <p:cNvPr id="23555" name="Rectangle 3"/>
          <p:cNvSpPr>
            <a:spLocks noGrp="1" noChangeArrowheads="1"/>
          </p:cNvSpPr>
          <p:nvPr>
            <p:ph type="body" idx="1"/>
          </p:nvPr>
        </p:nvSpPr>
        <p:spPr>
          <a:xfrm>
            <a:off x="609600" y="2438400"/>
            <a:ext cx="7772400" cy="4114800"/>
          </a:xfrm>
        </p:spPr>
        <p:txBody>
          <a:bodyPr/>
          <a:lstStyle/>
          <a:p>
            <a:pPr algn="ctr" eaLnBrk="1" hangingPunct="1">
              <a:buClr>
                <a:schemeClr val="tx1"/>
              </a:buClr>
              <a:buFont typeface="Wingdings" pitchFamily="2" charset="2"/>
              <a:buNone/>
            </a:pPr>
            <a:endParaRPr lang="en-US" sz="5400" dirty="0"/>
          </a:p>
          <a:p>
            <a:pPr algn="ctr" eaLnBrk="1" hangingPunct="1">
              <a:buClr>
                <a:schemeClr val="tx1"/>
              </a:buClr>
              <a:buFont typeface="Wingdings" pitchFamily="2" charset="2"/>
              <a:buNone/>
            </a:pPr>
            <a:r>
              <a:rPr lang="en-US" sz="5400" dirty="0"/>
              <a:t>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600" dirty="0"/>
              <a:t>APTC</a:t>
            </a:r>
          </a:p>
        </p:txBody>
      </p:sp>
      <p:sp>
        <p:nvSpPr>
          <p:cNvPr id="4099" name="Rectangle 3"/>
          <p:cNvSpPr>
            <a:spLocks noGrp="1" noChangeArrowheads="1"/>
          </p:cNvSpPr>
          <p:nvPr>
            <p:ph type="body" idx="1"/>
          </p:nvPr>
        </p:nvSpPr>
        <p:spPr>
          <a:xfrm>
            <a:off x="381000" y="2017713"/>
            <a:ext cx="8574088" cy="4114800"/>
          </a:xfrm>
        </p:spPr>
        <p:txBody>
          <a:bodyPr/>
          <a:lstStyle/>
          <a:p>
            <a:pPr eaLnBrk="1" hangingPunct="1"/>
            <a:r>
              <a:rPr lang="en-US" sz="2800" dirty="0"/>
              <a:t>Appointment, Promotions, Tenure Committee in the Department of Medicine</a:t>
            </a:r>
          </a:p>
          <a:p>
            <a:pPr eaLnBrk="1" hangingPunct="1"/>
            <a:endParaRPr lang="en-US" sz="2800" dirty="0"/>
          </a:p>
          <a:p>
            <a:pPr eaLnBrk="1" hangingPunct="1"/>
            <a:r>
              <a:rPr lang="en-US" sz="2800" dirty="0"/>
              <a:t>Governing body of the DOM that makes recommendations to the Department Chair regarding promotion and/or tenure for DOM faculty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600" dirty="0"/>
              <a:t>APTC members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265346505"/>
              </p:ext>
            </p:extLst>
          </p:nvPr>
        </p:nvGraphicFramePr>
        <p:xfrm>
          <a:off x="609600" y="2209800"/>
          <a:ext cx="8000999" cy="3556842"/>
        </p:xfrm>
        <a:graphic>
          <a:graphicData uri="http://schemas.openxmlformats.org/drawingml/2006/table">
            <a:tbl>
              <a:tblPr>
                <a:tableStyleId>{5C22544A-7EE6-4342-B048-85BDC9FD1C3A}</a:tableStyleId>
              </a:tblPr>
              <a:tblGrid>
                <a:gridCol w="891508">
                  <a:extLst>
                    <a:ext uri="{9D8B030D-6E8A-4147-A177-3AD203B41FA5}">
                      <a16:colId xmlns:a16="http://schemas.microsoft.com/office/drawing/2014/main" val="2541353026"/>
                    </a:ext>
                  </a:extLst>
                </a:gridCol>
                <a:gridCol w="932885">
                  <a:extLst>
                    <a:ext uri="{9D8B030D-6E8A-4147-A177-3AD203B41FA5}">
                      <a16:colId xmlns:a16="http://schemas.microsoft.com/office/drawing/2014/main" val="2346620129"/>
                    </a:ext>
                  </a:extLst>
                </a:gridCol>
                <a:gridCol w="1523462">
                  <a:extLst>
                    <a:ext uri="{9D8B030D-6E8A-4147-A177-3AD203B41FA5}">
                      <a16:colId xmlns:a16="http://schemas.microsoft.com/office/drawing/2014/main" val="632712248"/>
                    </a:ext>
                  </a:extLst>
                </a:gridCol>
                <a:gridCol w="782421">
                  <a:extLst>
                    <a:ext uri="{9D8B030D-6E8A-4147-A177-3AD203B41FA5}">
                      <a16:colId xmlns:a16="http://schemas.microsoft.com/office/drawing/2014/main" val="4124297707"/>
                    </a:ext>
                  </a:extLst>
                </a:gridCol>
                <a:gridCol w="932885">
                  <a:extLst>
                    <a:ext uri="{9D8B030D-6E8A-4147-A177-3AD203B41FA5}">
                      <a16:colId xmlns:a16="http://schemas.microsoft.com/office/drawing/2014/main" val="3682578377"/>
                    </a:ext>
                  </a:extLst>
                </a:gridCol>
                <a:gridCol w="1008118">
                  <a:extLst>
                    <a:ext uri="{9D8B030D-6E8A-4147-A177-3AD203B41FA5}">
                      <a16:colId xmlns:a16="http://schemas.microsoft.com/office/drawing/2014/main" val="1604281162"/>
                    </a:ext>
                  </a:extLst>
                </a:gridCol>
                <a:gridCol w="1929720">
                  <a:extLst>
                    <a:ext uri="{9D8B030D-6E8A-4147-A177-3AD203B41FA5}">
                      <a16:colId xmlns:a16="http://schemas.microsoft.com/office/drawing/2014/main" val="1001494223"/>
                    </a:ext>
                  </a:extLst>
                </a:gridCol>
              </a:tblGrid>
              <a:tr h="759468">
                <a:tc>
                  <a:txBody>
                    <a:bodyPr/>
                    <a:lstStyle/>
                    <a:p>
                      <a:pPr algn="ctr" fontAlgn="b"/>
                      <a:r>
                        <a:rPr lang="en-US" sz="1100" u="none" strike="noStrike">
                          <a:effectLst/>
                        </a:rPr>
                        <a:t>LAST NAME</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FIRST NAME</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CHAIR OR COMMITTEE MEMBER</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FACULTY RANK</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FACULTY TENURE STATUS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Division Represented</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Email</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7589339"/>
                  </a:ext>
                </a:extLst>
              </a:tr>
              <a:tr h="265814">
                <a:tc>
                  <a:txBody>
                    <a:bodyPr/>
                    <a:lstStyle/>
                    <a:p>
                      <a:pPr algn="ctr" fontAlgn="ctr"/>
                      <a:r>
                        <a:rPr lang="en-US" sz="1100" b="0" u="none" strike="noStrike" dirty="0">
                          <a:effectLst/>
                        </a:rPr>
                        <a:t>Young</a:t>
                      </a:r>
                      <a:endParaRPr lang="en-US" sz="1100" b="0" i="1" u="none" strike="noStrike" dirty="0">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Martin</a:t>
                      </a:r>
                      <a:endParaRPr lang="en-US" sz="1100" b="0" i="1" u="none" strike="noStrike">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Chair</a:t>
                      </a:r>
                      <a:endParaRPr lang="en-US" sz="1100" b="0" i="1" u="none" strike="noStrike">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1" u="none" strike="noStrike">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1" u="none" strike="noStrike">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CVD</a:t>
                      </a:r>
                      <a:endParaRPr lang="en-US" sz="1100" b="0" i="1" u="none" strike="noStrike">
                        <a:solidFill>
                          <a:srgbClr val="C65911"/>
                        </a:solidFill>
                        <a:effectLst/>
                        <a:latin typeface="Calibri" panose="020F0502020204030204" pitchFamily="34" charset="0"/>
                      </a:endParaRPr>
                    </a:p>
                  </a:txBody>
                  <a:tcPr marL="9525" marR="9525" marT="9525" marB="0" anchor="ctr"/>
                </a:tc>
                <a:tc>
                  <a:txBody>
                    <a:bodyPr/>
                    <a:lstStyle/>
                    <a:p>
                      <a:pPr algn="ctr" fontAlgn="ctr"/>
                      <a:r>
                        <a:rPr lang="en-US" sz="1100" u="sng" strike="noStrike">
                          <a:effectLst/>
                          <a:hlinkClick r:id="rId3"/>
                        </a:rPr>
                        <a:t>martinyoung@uabmc.edu</a:t>
                      </a:r>
                      <a:endParaRPr lang="en-US" sz="1100" b="0" i="0" u="sng" strike="noStrike">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63671862"/>
                  </a:ext>
                </a:extLst>
              </a:tr>
              <a:tr h="253156">
                <a:tc>
                  <a:txBody>
                    <a:bodyPr/>
                    <a:lstStyle/>
                    <a:p>
                      <a:pPr algn="ctr" fontAlgn="ctr"/>
                      <a:r>
                        <a:rPr lang="en-US" sz="1100" b="0" u="none" strike="noStrike" dirty="0">
                          <a:effectLst/>
                        </a:rPr>
                        <a:t>McGuire</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Brendan</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GI</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a:effectLst/>
                          <a:hlinkClick r:id="rId4"/>
                        </a:rPr>
                        <a:t>bmcguire@uabmc.edu</a:t>
                      </a:r>
                      <a:endParaRPr lang="en-US" sz="1100" b="0" i="0" u="sng" strike="noStrike">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90998076"/>
                  </a:ext>
                </a:extLst>
              </a:tr>
              <a:tr h="253156">
                <a:tc>
                  <a:txBody>
                    <a:bodyPr/>
                    <a:lstStyle/>
                    <a:p>
                      <a:pPr algn="ctr" fontAlgn="ctr"/>
                      <a:r>
                        <a:rPr lang="en-US" sz="1100" b="0" u="none" strike="noStrike" dirty="0">
                          <a:effectLst/>
                        </a:rPr>
                        <a:t>Leon</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Kevin</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Pulm</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5"/>
                        </a:rPr>
                        <a:t>kleon@uabmc.edu</a:t>
                      </a:r>
                      <a:endParaRPr lang="en-US" sz="1100" u="sng" strike="noStrike" dirty="0">
                        <a:effectLst/>
                      </a:endParaRPr>
                    </a:p>
                  </a:txBody>
                  <a:tcPr marL="9525" marR="9525" marT="9525" marB="0" anchor="ctr"/>
                </a:tc>
                <a:extLst>
                  <a:ext uri="{0D108BD9-81ED-4DB2-BD59-A6C34878D82A}">
                    <a16:rowId xmlns:a16="http://schemas.microsoft.com/office/drawing/2014/main" val="3065019744"/>
                  </a:ext>
                </a:extLst>
              </a:tr>
              <a:tr h="253156">
                <a:tc>
                  <a:txBody>
                    <a:bodyPr/>
                    <a:lstStyle/>
                    <a:p>
                      <a:pPr algn="ctr" fontAlgn="ctr"/>
                      <a:r>
                        <a:rPr lang="en-US" sz="1100" b="0" u="none" strike="noStrike" dirty="0">
                          <a:effectLst/>
                        </a:rPr>
                        <a:t>Snyder</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Erin</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GIM</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6"/>
                        </a:rPr>
                        <a:t>edsnyder@uabmc.edu</a:t>
                      </a:r>
                      <a:endParaRPr lang="en-US" sz="1100" u="sng" strike="noStrike" dirty="0">
                        <a:effectLst/>
                      </a:endParaRPr>
                    </a:p>
                  </a:txBody>
                  <a:tcPr marL="9525" marR="9525" marT="9525" marB="0" anchor="ctr"/>
                </a:tc>
                <a:extLst>
                  <a:ext uri="{0D108BD9-81ED-4DB2-BD59-A6C34878D82A}">
                    <a16:rowId xmlns:a16="http://schemas.microsoft.com/office/drawing/2014/main" val="1813182313"/>
                  </a:ext>
                </a:extLst>
              </a:tr>
              <a:tr h="253156">
                <a:tc>
                  <a:txBody>
                    <a:bodyPr/>
                    <a:lstStyle/>
                    <a:p>
                      <a:pPr algn="ctr" fontAlgn="ctr"/>
                      <a:r>
                        <a:rPr lang="en-US" sz="1100" b="0" u="none" strike="noStrike" dirty="0" err="1">
                          <a:effectLst/>
                        </a:rPr>
                        <a:t>Lenneman</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Carrie</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CVD</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7"/>
                        </a:rPr>
                        <a:t>clenneman@uabmc.edu</a:t>
                      </a:r>
                      <a:endParaRPr lang="en-US" sz="1100" u="sng" strike="noStrike" dirty="0">
                        <a:effectLst/>
                      </a:endParaRPr>
                    </a:p>
                  </a:txBody>
                  <a:tcPr marL="9525" marR="9525" marT="9525" marB="0" anchor="ctr"/>
                </a:tc>
                <a:extLst>
                  <a:ext uri="{0D108BD9-81ED-4DB2-BD59-A6C34878D82A}">
                    <a16:rowId xmlns:a16="http://schemas.microsoft.com/office/drawing/2014/main" val="1535465245"/>
                  </a:ext>
                </a:extLst>
              </a:tr>
              <a:tr h="253156">
                <a:tc>
                  <a:txBody>
                    <a:bodyPr/>
                    <a:lstStyle/>
                    <a:p>
                      <a:pPr algn="ctr" fontAlgn="ctr"/>
                      <a:r>
                        <a:rPr lang="en-US" sz="1100" b="0" u="none" strike="noStrike" dirty="0">
                          <a:effectLst/>
                        </a:rPr>
                        <a:t>Van Der Pol</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Barbara</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ID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a:effectLst/>
                          <a:hlinkClick r:id="rId8"/>
                        </a:rPr>
                        <a:t>bvanderpol@uabmc.ed</a:t>
                      </a:r>
                      <a:endParaRPr lang="en-US" sz="1100" b="0" i="0" u="sng" strike="noStrike">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87377596"/>
                  </a:ext>
                </a:extLst>
              </a:tr>
              <a:tr h="253156">
                <a:tc>
                  <a:txBody>
                    <a:bodyPr/>
                    <a:lstStyle/>
                    <a:p>
                      <a:pPr algn="ctr" fontAlgn="ctr"/>
                      <a:r>
                        <a:rPr lang="en-US" sz="1100" b="0" i="0" u="none" strike="noStrike" dirty="0">
                          <a:solidFill>
                            <a:srgbClr val="000000"/>
                          </a:solidFill>
                          <a:effectLst/>
                          <a:latin typeface="Calibri" panose="020F0502020204030204" pitchFamily="34" charset="0"/>
                        </a:rPr>
                        <a:t>Rocque</a:t>
                      </a:r>
                    </a:p>
                  </a:txBody>
                  <a:tcPr marL="9525" marR="9525" marT="9525" marB="0" anchor="ctr"/>
                </a:tc>
                <a:tc>
                  <a:txBody>
                    <a:bodyPr/>
                    <a:lstStyle/>
                    <a:p>
                      <a:pPr algn="ctr" fontAlgn="ctr"/>
                      <a:r>
                        <a:rPr lang="en-US" sz="1100" b="0" i="0" u="none" strike="noStrike" dirty="0">
                          <a:solidFill>
                            <a:srgbClr val="000000"/>
                          </a:solidFill>
                          <a:effectLst/>
                          <a:latin typeface="Calibri" panose="020F0502020204030204" pitchFamily="34" charset="0"/>
                        </a:rPr>
                        <a:t>Gabrielle</a:t>
                      </a:r>
                    </a:p>
                  </a:txBody>
                  <a:tcPr marL="9525" marR="9525" marT="9525" marB="0" anchor="ctr"/>
                </a:tc>
                <a:tc>
                  <a:txBody>
                    <a:bodyPr/>
                    <a:lstStyle/>
                    <a:p>
                      <a:pPr algn="ctr" fontAlgn="ctr"/>
                      <a:r>
                        <a:rPr lang="en-US" sz="1100" b="0" i="0" u="none" strike="noStrike" dirty="0">
                          <a:solidFill>
                            <a:srgbClr val="000000"/>
                          </a:solidFill>
                          <a:effectLst/>
                          <a:latin typeface="Calibri" panose="020F0502020204030204" pitchFamily="34" charset="0"/>
                        </a:rPr>
                        <a:t>Committee Member</a:t>
                      </a:r>
                    </a:p>
                  </a:txBody>
                  <a:tcPr marL="9525" marR="9525" marT="9525" marB="0" anchor="ctr"/>
                </a:tc>
                <a:tc>
                  <a:txBody>
                    <a:bodyPr/>
                    <a:lstStyle/>
                    <a:p>
                      <a:pPr algn="ctr" fontAlgn="ctr"/>
                      <a:r>
                        <a:rPr lang="en-US" sz="1100" b="0" i="0" u="none" strike="noStrike" dirty="0">
                          <a:solidFill>
                            <a:srgbClr val="000000"/>
                          </a:solidFill>
                          <a:effectLst/>
                          <a:latin typeface="Calibri" panose="020F0502020204030204" pitchFamily="34" charset="0"/>
                        </a:rPr>
                        <a:t>Assoc.</a:t>
                      </a:r>
                      <a:r>
                        <a:rPr lang="en-US" sz="1100" b="0" i="0" u="none" strike="noStrike" baseline="0" dirty="0">
                          <a:solidFill>
                            <a:srgbClr val="000000"/>
                          </a:solidFill>
                          <a:effectLst/>
                          <a:latin typeface="Calibri" panose="020F0502020204030204" pitchFamily="34" charset="0"/>
                        </a:rPr>
                        <a:t> Prof</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b="0" i="0" u="none" strike="noStrike" dirty="0">
                          <a:solidFill>
                            <a:srgbClr val="000000"/>
                          </a:solidFill>
                          <a:effectLst/>
                          <a:latin typeface="Calibri" panose="020F0502020204030204" pitchFamily="34" charset="0"/>
                        </a:rPr>
                        <a:t>Tenured</a:t>
                      </a:r>
                    </a:p>
                  </a:txBody>
                  <a:tcPr marL="9525" marR="9525" marT="9525" marB="0" anchor="ctr"/>
                </a:tc>
                <a:tc>
                  <a:txBody>
                    <a:bodyPr/>
                    <a:lstStyle/>
                    <a:p>
                      <a:pPr algn="ctr" fontAlgn="ctr"/>
                      <a:r>
                        <a:rPr lang="en-US" sz="1100" b="0" i="0" u="none" strike="noStrike" dirty="0">
                          <a:solidFill>
                            <a:srgbClr val="000000"/>
                          </a:solidFill>
                          <a:effectLst/>
                          <a:latin typeface="Calibri" panose="020F0502020204030204" pitchFamily="34" charset="0"/>
                        </a:rPr>
                        <a:t>HON</a:t>
                      </a:r>
                    </a:p>
                  </a:txBody>
                  <a:tcPr marL="9525" marR="9525" marT="9525" marB="0" anchor="ctr"/>
                </a:tc>
                <a:tc>
                  <a:txBody>
                    <a:bodyPr/>
                    <a:lstStyle/>
                    <a:p>
                      <a:pPr algn="ctr" fontAlgn="ctr"/>
                      <a:r>
                        <a:rPr lang="en-US" sz="1100" u="sng" strike="noStrike" dirty="0">
                          <a:effectLst/>
                          <a:hlinkClick r:id="rId9"/>
                        </a:rPr>
                        <a:t>grocque@uabmc.edu</a:t>
                      </a:r>
                      <a:endParaRPr lang="en-US" sz="1100" b="0" i="0" u="sng" strike="noStrike" dirty="0">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88970053"/>
                  </a:ext>
                </a:extLst>
              </a:tr>
              <a:tr h="253156">
                <a:tc>
                  <a:txBody>
                    <a:bodyPr/>
                    <a:lstStyle/>
                    <a:p>
                      <a:pPr algn="ctr" fontAlgn="ctr"/>
                      <a:r>
                        <a:rPr lang="en-US" sz="1100" b="0" u="none" strike="noStrike" dirty="0">
                          <a:effectLst/>
                        </a:rPr>
                        <a:t>Kennedy</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Richard</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GGPC</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10"/>
                        </a:rPr>
                        <a:t>richardkennedy@uabmc.edu</a:t>
                      </a:r>
                      <a:endParaRPr lang="en-US" sz="1100" u="sng" strike="noStrike" dirty="0">
                        <a:effectLst/>
                      </a:endParaRPr>
                    </a:p>
                  </a:txBody>
                  <a:tcPr marL="9525" marR="9525" marT="9525" marB="0" anchor="ctr"/>
                </a:tc>
                <a:extLst>
                  <a:ext uri="{0D108BD9-81ED-4DB2-BD59-A6C34878D82A}">
                    <a16:rowId xmlns:a16="http://schemas.microsoft.com/office/drawing/2014/main" val="1642117394"/>
                  </a:ext>
                </a:extLst>
              </a:tr>
              <a:tr h="253156">
                <a:tc>
                  <a:txBody>
                    <a:bodyPr/>
                    <a:lstStyle/>
                    <a:p>
                      <a:pPr algn="ctr" fontAlgn="ctr"/>
                      <a:r>
                        <a:rPr lang="en-US" sz="1100" b="0" u="none" strike="noStrike" dirty="0">
                          <a:effectLst/>
                        </a:rPr>
                        <a:t>Randall </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Troy</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Rheum</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9"/>
                        </a:rPr>
                        <a:t>troyrandall@uabmc.edu</a:t>
                      </a:r>
                      <a:endParaRPr lang="en-US" sz="1100" b="0" i="0" u="sng" strike="noStrike" dirty="0">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12981896"/>
                  </a:ext>
                </a:extLst>
              </a:tr>
              <a:tr h="253156">
                <a:tc>
                  <a:txBody>
                    <a:bodyPr/>
                    <a:lstStyle/>
                    <a:p>
                      <a:pPr algn="ctr" fontAlgn="ctr"/>
                      <a:r>
                        <a:rPr lang="en-US" sz="1100" b="0" u="none" strike="noStrike" dirty="0">
                          <a:effectLst/>
                        </a:rPr>
                        <a:t>Jain</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Gaurav </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Tenured</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Neph</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a:effectLst/>
                          <a:hlinkClick r:id="rId11"/>
                        </a:rPr>
                        <a:t>gjain@uabmc.edu</a:t>
                      </a:r>
                      <a:endParaRPr lang="en-US" sz="1100" b="0" i="0" u="sng" strike="noStrike">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46109396"/>
                  </a:ext>
                </a:extLst>
              </a:tr>
              <a:tr h="253156">
                <a:tc>
                  <a:txBody>
                    <a:bodyPr/>
                    <a:lstStyle/>
                    <a:p>
                      <a:pPr algn="ctr" fontAlgn="ctr"/>
                      <a:r>
                        <a:rPr lang="en-US" sz="1100" b="0" u="none" strike="noStrike" dirty="0">
                          <a:effectLst/>
                        </a:rPr>
                        <a:t>Warriner</a:t>
                      </a:r>
                      <a:endParaRPr lang="en-US"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Amy</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Committee Member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Professor</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Non-Tenure</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Endo</a:t>
                      </a:r>
                      <a:endParaRPr lang="en-US"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sng" strike="noStrike" dirty="0">
                          <a:effectLst/>
                          <a:hlinkClick r:id="rId12"/>
                        </a:rPr>
                        <a:t>awarriner@uabmc.edu</a:t>
                      </a:r>
                      <a:endParaRPr lang="en-US" sz="1100" b="0" i="0" u="sng" strike="noStrike" dirty="0">
                        <a:solidFill>
                          <a:srgbClr val="0563C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90490842"/>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600" dirty="0"/>
              <a:t>Key Concepts</a:t>
            </a:r>
          </a:p>
        </p:txBody>
      </p:sp>
      <p:sp>
        <p:nvSpPr>
          <p:cNvPr id="7171" name="Rectangle 3"/>
          <p:cNvSpPr>
            <a:spLocks noGrp="1" noChangeArrowheads="1"/>
          </p:cNvSpPr>
          <p:nvPr>
            <p:ph type="body" idx="1"/>
          </p:nvPr>
        </p:nvSpPr>
        <p:spPr>
          <a:xfrm>
            <a:off x="533400" y="2017712"/>
            <a:ext cx="8421688" cy="4306887"/>
          </a:xfrm>
        </p:spPr>
        <p:txBody>
          <a:bodyPr/>
          <a:lstStyle/>
          <a:p>
            <a:pPr eaLnBrk="1" hangingPunct="1"/>
            <a:r>
              <a:rPr lang="en-US" sz="2800" b="1" u="sng" dirty="0"/>
              <a:t>Ranks</a:t>
            </a:r>
          </a:p>
          <a:p>
            <a:pPr lvl="1" eaLnBrk="1" hangingPunct="1"/>
            <a:r>
              <a:rPr lang="en-US" dirty="0"/>
              <a:t>Instructor</a:t>
            </a:r>
          </a:p>
          <a:p>
            <a:pPr lvl="1" eaLnBrk="1" hangingPunct="1"/>
            <a:r>
              <a:rPr lang="en-US" dirty="0"/>
              <a:t>Assistant Professor</a:t>
            </a:r>
          </a:p>
          <a:p>
            <a:pPr lvl="1" eaLnBrk="1" hangingPunct="1"/>
            <a:r>
              <a:rPr lang="en-US" dirty="0"/>
              <a:t>Associate Professor</a:t>
            </a:r>
          </a:p>
          <a:p>
            <a:pPr lvl="1" eaLnBrk="1" hangingPunct="1"/>
            <a:r>
              <a:rPr lang="en-US" dirty="0"/>
              <a:t>Professor</a:t>
            </a:r>
          </a:p>
          <a:p>
            <a:pPr lvl="1" eaLnBrk="1" hangingPunct="1"/>
            <a:endParaRPr lang="en-US" sz="800" u="sng" dirty="0"/>
          </a:p>
          <a:p>
            <a:pPr eaLnBrk="1" hangingPunct="1"/>
            <a:r>
              <a:rPr lang="en-US" sz="2800" b="1" u="sng" dirty="0"/>
              <a:t>Tracks</a:t>
            </a:r>
          </a:p>
          <a:p>
            <a:pPr lvl="1" eaLnBrk="1" hangingPunct="1"/>
            <a:r>
              <a:rPr lang="en-US" dirty="0"/>
              <a:t>Tenure earning track</a:t>
            </a:r>
          </a:p>
          <a:p>
            <a:pPr lvl="1" eaLnBrk="1" hangingPunct="1"/>
            <a:r>
              <a:rPr lang="en-US" dirty="0"/>
              <a:t>Non-tenure earning track </a:t>
            </a:r>
          </a:p>
          <a:p>
            <a:pPr eaLnBrk="1" hangingPunct="1">
              <a:buFont typeface="Wingdings" pitchFamily="2" charset="2"/>
              <a:buNone/>
            </a:pPr>
            <a:endParaRPr lang="en-US"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600" dirty="0"/>
              <a:t>Key Concepts</a:t>
            </a:r>
          </a:p>
        </p:txBody>
      </p:sp>
      <p:sp>
        <p:nvSpPr>
          <p:cNvPr id="6147" name="Rectangle 3"/>
          <p:cNvSpPr>
            <a:spLocks noGrp="1" noChangeArrowheads="1"/>
          </p:cNvSpPr>
          <p:nvPr>
            <p:ph type="body" idx="1"/>
          </p:nvPr>
        </p:nvSpPr>
        <p:spPr>
          <a:xfrm>
            <a:off x="685800" y="2017713"/>
            <a:ext cx="8458200" cy="4306887"/>
          </a:xfrm>
        </p:spPr>
        <p:txBody>
          <a:bodyPr/>
          <a:lstStyle/>
          <a:p>
            <a:pPr eaLnBrk="1" hangingPunct="1">
              <a:lnSpc>
                <a:spcPct val="90000"/>
              </a:lnSpc>
            </a:pPr>
            <a:r>
              <a:rPr lang="en-US" sz="2000" b="1" u="sng" dirty="0"/>
              <a:t>Promotion</a:t>
            </a:r>
            <a:r>
              <a:rPr lang="en-US" sz="2000" dirty="0"/>
              <a:t> – Advancement to a higher academic rank</a:t>
            </a:r>
          </a:p>
          <a:p>
            <a:pPr eaLnBrk="1" hangingPunct="1">
              <a:lnSpc>
                <a:spcPct val="90000"/>
              </a:lnSpc>
              <a:buFont typeface="Wingdings" pitchFamily="2" charset="2"/>
              <a:buNone/>
            </a:pPr>
            <a:endParaRPr lang="en-US" sz="2000" dirty="0"/>
          </a:p>
          <a:p>
            <a:pPr eaLnBrk="1" hangingPunct="1">
              <a:lnSpc>
                <a:spcPct val="90000"/>
              </a:lnSpc>
            </a:pPr>
            <a:r>
              <a:rPr lang="en-US" sz="2000" b="1" u="sng" dirty="0"/>
              <a:t>Tenure</a:t>
            </a:r>
            <a:r>
              <a:rPr lang="en-US" sz="2000" b="1" dirty="0"/>
              <a:t> </a:t>
            </a:r>
            <a:r>
              <a:rPr lang="en-US" sz="2000" dirty="0"/>
              <a:t>– The </a:t>
            </a:r>
            <a:r>
              <a:rPr lang="en-US" sz="2000" b="1" u="sng" dirty="0"/>
              <a:t>awarding</a:t>
            </a:r>
            <a:r>
              <a:rPr lang="en-US" sz="2000" dirty="0"/>
              <a:t> of tenure is a </a:t>
            </a:r>
            <a:r>
              <a:rPr lang="en-US" sz="2000" b="1" u="sng" dirty="0"/>
              <a:t>serious and significant step for both the faculty member and UAB</a:t>
            </a:r>
            <a:r>
              <a:rPr lang="en-US" sz="2000" dirty="0"/>
              <a:t>. Tenure is an affirmative commitment by the Board of Trustees to a faculty member, generally offered after a probationary period of employment, of a right to continuing employment.*</a:t>
            </a:r>
          </a:p>
          <a:p>
            <a:pPr eaLnBrk="1" hangingPunct="1">
              <a:lnSpc>
                <a:spcPct val="90000"/>
              </a:lnSpc>
              <a:buFont typeface="Wingdings" pitchFamily="2" charset="2"/>
              <a:buChar char="Ø"/>
            </a:pPr>
            <a:r>
              <a:rPr lang="en-US" sz="2000" dirty="0"/>
              <a:t>It is not </a:t>
            </a:r>
            <a:r>
              <a:rPr lang="en-US" sz="2000" b="1" u="sng" dirty="0"/>
              <a:t>awarded</a:t>
            </a:r>
            <a:r>
              <a:rPr lang="en-US" sz="2000" dirty="0"/>
              <a:t> merely on the basis of time in service. </a:t>
            </a:r>
          </a:p>
          <a:p>
            <a:pPr eaLnBrk="1" hangingPunct="1">
              <a:lnSpc>
                <a:spcPct val="90000"/>
              </a:lnSpc>
              <a:buFont typeface="Wingdings" pitchFamily="2" charset="2"/>
              <a:buChar char="Ø"/>
            </a:pPr>
            <a:r>
              <a:rPr lang="en-US" sz="2000" dirty="0"/>
              <a:t>Tenure is </a:t>
            </a:r>
            <a:r>
              <a:rPr lang="en-US" sz="2000" b="1" u="sng" dirty="0"/>
              <a:t>awarded</a:t>
            </a:r>
            <a:r>
              <a:rPr lang="en-US" sz="2000" dirty="0"/>
              <a:t> to individual faculty members:</a:t>
            </a:r>
          </a:p>
          <a:p>
            <a:pPr eaLnBrk="1" hangingPunct="1">
              <a:lnSpc>
                <a:spcPct val="90000"/>
              </a:lnSpc>
              <a:buFont typeface="Arial" panose="020B0604020202020204" pitchFamily="34" charset="0"/>
              <a:buChar char="•"/>
            </a:pPr>
            <a:r>
              <a:rPr lang="en-US" sz="2000" dirty="0"/>
              <a:t>upon evidence of the capacity and likelihood for </a:t>
            </a:r>
            <a:r>
              <a:rPr lang="en-US" sz="2000" i="1" u="sng" dirty="0"/>
              <a:t>continued</a:t>
            </a:r>
            <a:r>
              <a:rPr lang="en-US" sz="2000" dirty="0"/>
              <a:t> intellectual, scholarly, and professional vitality; </a:t>
            </a:r>
          </a:p>
          <a:p>
            <a:pPr eaLnBrk="1" hangingPunct="1">
              <a:lnSpc>
                <a:spcPct val="90000"/>
              </a:lnSpc>
              <a:buFont typeface="Arial" panose="020B0604020202020204" pitchFamily="34" charset="0"/>
              <a:buChar char="•"/>
            </a:pPr>
            <a:r>
              <a:rPr lang="en-US" sz="2000" dirty="0"/>
              <a:t>upon evidence of the ability and </a:t>
            </a:r>
            <a:r>
              <a:rPr lang="en-US" sz="2000" i="1" u="sng" dirty="0"/>
              <a:t>willingness</a:t>
            </a:r>
            <a:r>
              <a:rPr lang="en-US" sz="2000" dirty="0"/>
              <a:t> to perform assigned duties; and </a:t>
            </a:r>
          </a:p>
          <a:p>
            <a:pPr eaLnBrk="1" hangingPunct="1">
              <a:lnSpc>
                <a:spcPct val="90000"/>
              </a:lnSpc>
              <a:buFont typeface="Arial" panose="020B0604020202020204" pitchFamily="34" charset="0"/>
              <a:buChar char="•"/>
            </a:pPr>
            <a:r>
              <a:rPr lang="en-US" sz="2000" dirty="0"/>
              <a:t>upon evidence of a sense of responsibility and dedication to make the continuing </a:t>
            </a:r>
            <a:r>
              <a:rPr lang="en-US" sz="2000" i="1" u="sng" dirty="0"/>
              <a:t>exemplary</a:t>
            </a:r>
            <a:r>
              <a:rPr lang="en-US" sz="2000" dirty="0"/>
              <a:t> performance of duties a reasonable expectation. (Faculty Handbook 2.15.1)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600" dirty="0"/>
              <a:t>Key Concepts</a:t>
            </a:r>
          </a:p>
        </p:txBody>
      </p:sp>
      <p:sp>
        <p:nvSpPr>
          <p:cNvPr id="8195" name="Rectangle 3"/>
          <p:cNvSpPr>
            <a:spLocks noGrp="1" noChangeArrowheads="1"/>
          </p:cNvSpPr>
          <p:nvPr>
            <p:ph type="body" idx="1"/>
          </p:nvPr>
        </p:nvSpPr>
        <p:spPr>
          <a:xfrm>
            <a:off x="609600" y="2017713"/>
            <a:ext cx="8345488" cy="4114800"/>
          </a:xfrm>
        </p:spPr>
        <p:txBody>
          <a:bodyPr/>
          <a:lstStyle/>
          <a:p>
            <a:pPr eaLnBrk="1" hangingPunct="1"/>
            <a:r>
              <a:rPr lang="en-US" sz="2800" dirty="0"/>
              <a:t>Tenure decisions are made separately from appointment or promotion decisions.</a:t>
            </a:r>
          </a:p>
          <a:p>
            <a:pPr eaLnBrk="1" hangingPunct="1"/>
            <a:endParaRPr lang="en-US" sz="800" dirty="0"/>
          </a:p>
          <a:p>
            <a:pPr eaLnBrk="1" hangingPunct="1"/>
            <a:r>
              <a:rPr lang="en-US" sz="2800" dirty="0"/>
              <a:t>These decisions may be made at the same meeting or at separate points in time.</a:t>
            </a:r>
          </a:p>
          <a:p>
            <a:pPr eaLnBrk="1" hangingPunct="1"/>
            <a:endParaRPr lang="en-US" sz="800" dirty="0"/>
          </a:p>
          <a:p>
            <a:pPr eaLnBrk="1" hangingPunct="1"/>
            <a:r>
              <a:rPr lang="en-US" sz="2800" dirty="0"/>
              <a:t>Tenure </a:t>
            </a:r>
            <a:r>
              <a:rPr lang="en-US" sz="2800" u="sng" dirty="0"/>
              <a:t>cannot</a:t>
            </a:r>
            <a:r>
              <a:rPr lang="en-US" sz="2800" dirty="0"/>
              <a:t> be awarded at the rank of Assistant Professor or below.</a:t>
            </a:r>
          </a:p>
          <a:p>
            <a:pPr eaLnBrk="1" hangingPunct="1"/>
            <a:r>
              <a:rPr lang="en-US" sz="2800" dirty="0"/>
              <a:t>Faculty are allowed only 1 opportunity to be considered for tenure; if unsuccessful, this will initiate a ‘terminal year’.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600" dirty="0"/>
              <a:t>Criteria for </a:t>
            </a:r>
            <a:r>
              <a:rPr lang="en-US" sz="3600" dirty="0">
                <a:solidFill>
                  <a:srgbClr val="333399"/>
                </a:solidFill>
              </a:rPr>
              <a:t>Promotion</a:t>
            </a:r>
          </a:p>
        </p:txBody>
      </p:sp>
      <p:sp>
        <p:nvSpPr>
          <p:cNvPr id="9219" name="Rectangle 3"/>
          <p:cNvSpPr>
            <a:spLocks noGrp="1" noChangeArrowheads="1"/>
          </p:cNvSpPr>
          <p:nvPr>
            <p:ph type="body" idx="1"/>
          </p:nvPr>
        </p:nvSpPr>
        <p:spPr>
          <a:xfrm>
            <a:off x="533400" y="2017713"/>
            <a:ext cx="8421688" cy="4114800"/>
          </a:xfrm>
        </p:spPr>
        <p:txBody>
          <a:bodyPr/>
          <a:lstStyle/>
          <a:p>
            <a:pPr eaLnBrk="1" hangingPunct="1"/>
            <a:r>
              <a:rPr lang="en-US" sz="2800" dirty="0"/>
              <a:t>Criteria for promotion are built around the three traditional academic activities:</a:t>
            </a:r>
          </a:p>
          <a:p>
            <a:pPr lvl="1" eaLnBrk="1" hangingPunct="1"/>
            <a:r>
              <a:rPr lang="en-US" dirty="0"/>
              <a:t>Research </a:t>
            </a:r>
          </a:p>
          <a:p>
            <a:pPr lvl="1" eaLnBrk="1" hangingPunct="1"/>
            <a:r>
              <a:rPr lang="en-US" dirty="0"/>
              <a:t>Teaching </a:t>
            </a:r>
          </a:p>
          <a:p>
            <a:pPr lvl="1" eaLnBrk="1" hangingPunct="1"/>
            <a:r>
              <a:rPr lang="en-US" dirty="0"/>
              <a:t>Service</a:t>
            </a:r>
          </a:p>
          <a:p>
            <a:pPr marL="457200" lvl="1" indent="0" eaLnBrk="1" hangingPunct="1">
              <a:buNone/>
            </a:pPr>
            <a:endParaRPr lang="en-US" dirty="0"/>
          </a:p>
          <a:p>
            <a:r>
              <a:rPr lang="en-US" sz="2800" dirty="0"/>
              <a:t>Scholarly activities that support research, teaching, or service are expected of all faculty</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6864</TotalTime>
  <Words>3699</Words>
  <Application>Microsoft Macintosh PowerPoint</Application>
  <PresentationFormat>On-screen Show (4:3)</PresentationFormat>
  <Paragraphs>408</Paragraphs>
  <Slides>35</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Tahoma</vt:lpstr>
      <vt:lpstr>Wingdings</vt:lpstr>
      <vt:lpstr>Blends</vt:lpstr>
      <vt:lpstr>DOM Promotions Workshop</vt:lpstr>
      <vt:lpstr>DOM P&amp;T-Related Workshops</vt:lpstr>
      <vt:lpstr>P&amp;T Timeline</vt:lpstr>
      <vt:lpstr>APTC</vt:lpstr>
      <vt:lpstr>APTC members</vt:lpstr>
      <vt:lpstr>Key Concepts</vt:lpstr>
      <vt:lpstr>Key Concepts</vt:lpstr>
      <vt:lpstr>Key Concepts</vt:lpstr>
      <vt:lpstr>Criteria for Promotion</vt:lpstr>
      <vt:lpstr>Criteria for Promotion and Tenure</vt:lpstr>
      <vt:lpstr>Promotion Package:  </vt:lpstr>
      <vt:lpstr>Promotion Package:  Assistant to Associate Professor</vt:lpstr>
      <vt:lpstr>Examples of Excellence in Research</vt:lpstr>
      <vt:lpstr>Team Science</vt:lpstr>
      <vt:lpstr>Team Science</vt:lpstr>
      <vt:lpstr>Promotion Package:  Assistant to Associate Professor</vt:lpstr>
      <vt:lpstr>Examples of Excellence in Teaching</vt:lpstr>
      <vt:lpstr>Examples of Excellence in Teaching</vt:lpstr>
      <vt:lpstr>Promotion Package:  Assistant to Associate Professor</vt:lpstr>
      <vt:lpstr>Examples of Excellence in Service</vt:lpstr>
      <vt:lpstr>Promotion Package:  Associate to Full Professor</vt:lpstr>
      <vt:lpstr>Promotion Package:  Associate to Full Professor</vt:lpstr>
      <vt:lpstr>Promotion Package:  Associate to Full Professor</vt:lpstr>
      <vt:lpstr>Innovation &amp; Entrepreneurship</vt:lpstr>
      <vt:lpstr>Innovation &amp; Entrepreneurship</vt:lpstr>
      <vt:lpstr>Tenure</vt:lpstr>
      <vt:lpstr>Tenure</vt:lpstr>
      <vt:lpstr>Tenure</vt:lpstr>
      <vt:lpstr>Common Mistakes to Avoid</vt:lpstr>
      <vt:lpstr>Requesting Reviewer Letters</vt:lpstr>
      <vt:lpstr>Your “Packet”</vt:lpstr>
      <vt:lpstr>Helpful Hints</vt:lpstr>
      <vt:lpstr>Resources</vt:lpstr>
      <vt:lpstr>Timeline of Promotions Process</vt:lpstr>
      <vt:lpstr>DOM Promotions Workshop</vt:lpstr>
    </vt:vector>
  </TitlesOfParts>
  <Company>UAB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Promotions Workshop</dc:title>
  <dc:creator>Employee</dc:creator>
  <cp:lastModifiedBy>Young, Martin</cp:lastModifiedBy>
  <cp:revision>134</cp:revision>
  <dcterms:created xsi:type="dcterms:W3CDTF">2008-12-05T17:47:08Z</dcterms:created>
  <dcterms:modified xsi:type="dcterms:W3CDTF">2025-09-24T13:24:24Z</dcterms:modified>
</cp:coreProperties>
</file>