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2" r:id="rId2"/>
  </p:sldIdLst>
  <p:sldSz cx="43891200" cy="32918400"/>
  <p:notesSz cx="6858000" cy="9144000"/>
  <p:embeddedFontLst>
    <p:embeddedFont>
      <p:font typeface="Arial Narrow" panose="020B0606020202030204" pitchFamily="34" charset="0"/>
      <p:regular r:id="rId3"/>
      <p:bold r:id="rId4"/>
      <p:italic r:id="rId5"/>
      <p:boldItalic r:id="rId6"/>
    </p:embeddedFont>
    <p:embeddedFont>
      <p:font typeface="Arial Black" panose="020B0A04020102020204" pitchFamily="34" charset="0"/>
      <p:bold r:id="rId7"/>
    </p:embeddedFon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A53"/>
    <a:srgbClr val="BFBFBF"/>
    <a:srgbClr val="82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p:scale>
          <a:sx n="25" d="100"/>
          <a:sy n="25" d="100"/>
        </p:scale>
        <p:origin x="12"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B18F6B-79D4-44C7-A2D1-6F42F30C21C7}"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406796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18F6B-79D4-44C7-A2D1-6F42F30C21C7}"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29766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18F6B-79D4-44C7-A2D1-6F42F30C21C7}"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346129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511749"/>
      </p:ext>
    </p:extLst>
  </p:cSld>
  <p:clrMapOvr>
    <a:masterClrMapping/>
  </p:clrMapOvr>
  <p:extLst>
    <p:ext uri="{DCECCB84-F9BA-43D5-87BE-67443E8EF086}">
      <p15:sldGuideLst xmlns:p15="http://schemas.microsoft.com/office/powerpoint/2012/main">
        <p15:guide id="1" orient="horz" pos="4147">
          <p15:clr>
            <a:srgbClr val="FBAE40"/>
          </p15:clr>
        </p15:guide>
        <p15:guide id="2" orient="horz" pos="18547">
          <p15:clr>
            <a:srgbClr val="FBAE40"/>
          </p15:clr>
        </p15:guide>
        <p15:guide id="3" pos="1382">
          <p15:clr>
            <a:srgbClr val="FBAE40"/>
          </p15:clr>
        </p15:guide>
        <p15:guide id="4" pos="2626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0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B18F6B-79D4-44C7-A2D1-6F42F30C21C7}"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416894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B18F6B-79D4-44C7-A2D1-6F42F30C21C7}" type="datetimeFigureOut">
              <a:rPr lang="en-US" smtClean="0"/>
              <a:t>12/16/2024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346136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B18F6B-79D4-44C7-A2D1-6F42F30C21C7}"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410977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B18F6B-79D4-44C7-A2D1-6F42F30C21C7}" type="datetimeFigureOut">
              <a:rPr lang="en-US" smtClean="0"/>
              <a:t>12/16/2024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3976752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B18F6B-79D4-44C7-A2D1-6F42F30C21C7}" type="datetimeFigureOut">
              <a:rPr lang="en-US" smtClean="0"/>
              <a:t>12/16/2024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102872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18F6B-79D4-44C7-A2D1-6F42F30C21C7}" type="datetimeFigureOut">
              <a:rPr lang="en-US" smtClean="0"/>
              <a:t>12/16/2024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122253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BFB18F6B-79D4-44C7-A2D1-6F42F30C21C7}"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2382674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BFB18F6B-79D4-44C7-A2D1-6F42F30C21C7}" type="datetimeFigureOut">
              <a:rPr lang="en-US" smtClean="0"/>
              <a:t>12/16/2024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3FFFA1-6B45-4157-992C-C5D12B816C8F}" type="slidenum">
              <a:rPr lang="en-US" smtClean="0"/>
              <a:t>‹#›</a:t>
            </a:fld>
            <a:endParaRPr lang="en-US" dirty="0"/>
          </a:p>
        </p:txBody>
      </p:sp>
    </p:spTree>
    <p:extLst>
      <p:ext uri="{BB962C8B-B14F-4D97-AF65-F5344CB8AC3E}">
        <p14:creationId xmlns:p14="http://schemas.microsoft.com/office/powerpoint/2010/main" val="21743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BFB18F6B-79D4-44C7-A2D1-6F42F30C21C7}" type="datetimeFigureOut">
              <a:rPr lang="en-US" smtClean="0"/>
              <a:t>12/16/2024</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803FFFA1-6B45-4157-992C-C5D12B816C8F}" type="slidenum">
              <a:rPr lang="en-US" smtClean="0"/>
              <a:t>‹#›</a:t>
            </a:fld>
            <a:endParaRPr lang="en-US" dirty="0"/>
          </a:p>
        </p:txBody>
      </p:sp>
    </p:spTree>
    <p:extLst>
      <p:ext uri="{BB962C8B-B14F-4D97-AF65-F5344CB8AC3E}">
        <p14:creationId xmlns:p14="http://schemas.microsoft.com/office/powerpoint/2010/main" val="4275854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49" r:id="rId13"/>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mailto:rg14@uab.edu" TargetMode="External"/><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9871630" y="11300914"/>
            <a:ext cx="13750756" cy="10510570"/>
          </a:xfrm>
          <a:prstGeom prst="rect">
            <a:avLst/>
          </a:prstGeom>
          <a:noFill/>
          <a:ln w="19050">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lang="en-US" sz="6000" b="1" dirty="0">
                <a:solidFill>
                  <a:srgbClr val="1E6A53"/>
                </a:solidFill>
                <a:latin typeface="Arial Black" panose="020B0A04020102020204" pitchFamily="34" charset="0"/>
                <a:cs typeface="Arial" panose="020B0604020202020204" pitchFamily="34" charset="0"/>
              </a:rPr>
              <a:t>             Education &amp; Training</a:t>
            </a:r>
          </a:p>
          <a:p>
            <a:endParaRPr lang="en-US" sz="2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We provide interprofessional training to diverse interprofessional groups to scale &amp; spread palliative care:  </a:t>
            </a:r>
          </a:p>
          <a:p>
            <a:endParaRPr lang="en-US" sz="1100" dirty="0">
              <a:latin typeface="Arial" panose="020B0604020202020204" pitchFamily="34" charset="0"/>
              <a:cs typeface="Arial" panose="020B0604020202020204" pitchFamily="34" charset="0"/>
            </a:endParaRPr>
          </a:p>
          <a:p>
            <a:pPr marL="617220" indent="-617220">
              <a:buFont typeface="Arial" panose="020B0604020202020204" pitchFamily="34" charset="0"/>
              <a:buChar char="•"/>
            </a:pPr>
            <a:r>
              <a:rPr lang="en-US" sz="4800" b="1" dirty="0">
                <a:latin typeface="Arial" panose="020B0604020202020204" pitchFamily="34" charset="0"/>
                <a:cs typeface="Arial" panose="020B0604020202020204" pitchFamily="34" charset="0"/>
              </a:rPr>
              <a:t>Palliative Care Leadership Centers: </a:t>
            </a:r>
            <a:r>
              <a:rPr lang="en-US" sz="4800" dirty="0">
                <a:latin typeface="Arial" panose="020B0604020202020204" pitchFamily="34" charset="0"/>
                <a:cs typeface="Arial" panose="020B0604020202020204" pitchFamily="34" charset="0"/>
              </a:rPr>
              <a:t>1 of only 9 designated US PC training institutions. We have trained &gt;100 facilities in the US &amp; Korea.</a:t>
            </a:r>
          </a:p>
          <a:p>
            <a:r>
              <a:rPr lang="en-US" sz="4800" dirty="0">
                <a:latin typeface="Arial" panose="020B0604020202020204" pitchFamily="34" charset="0"/>
                <a:cs typeface="Arial" panose="020B0604020202020204" pitchFamily="34" charset="0"/>
              </a:rPr>
              <a:t> </a:t>
            </a:r>
          </a:p>
          <a:p>
            <a:pPr marL="617220" indent="-617220">
              <a:buFont typeface="Arial" panose="020B0604020202020204" pitchFamily="34" charset="0"/>
              <a:buChar char="•"/>
            </a:pPr>
            <a:r>
              <a:rPr lang="en-US" sz="4800" b="1" dirty="0">
                <a:latin typeface="Arial" panose="020B0604020202020204" pitchFamily="34" charset="0"/>
                <a:cs typeface="Arial" panose="020B0604020202020204" pitchFamily="34" charset="0"/>
              </a:rPr>
              <a:t>African American Communities Speak, Advanced Communications Training, Patient Centered Style, CBPR Immersion Training, &amp; ELNEC Nurse Training.</a:t>
            </a:r>
          </a:p>
        </p:txBody>
      </p:sp>
      <p:sp>
        <p:nvSpPr>
          <p:cNvPr id="27" name="Rectangle 26"/>
          <p:cNvSpPr/>
          <p:nvPr/>
        </p:nvSpPr>
        <p:spPr>
          <a:xfrm>
            <a:off x="29931646" y="1920750"/>
            <a:ext cx="13738495" cy="9233297"/>
          </a:xfrm>
          <a:prstGeom prst="rect">
            <a:avLst/>
          </a:prstGeom>
          <a:ln w="19050">
            <a:noFill/>
          </a:ln>
        </p:spPr>
        <p:txBody>
          <a:bodyPr wrap="square">
            <a:spAutoFit/>
          </a:bodyPr>
          <a:lstStyle/>
          <a:p>
            <a:pPr algn="ctr">
              <a:lnSpc>
                <a:spcPct val="150000"/>
              </a:lnSpc>
            </a:pPr>
            <a:r>
              <a:rPr lang="en-US" sz="6000" b="1" dirty="0">
                <a:solidFill>
                  <a:srgbClr val="1E6A53"/>
                </a:solidFill>
                <a:latin typeface="Arial Black" panose="020B0A04020102020204" pitchFamily="34" charset="0"/>
                <a:cs typeface="Arial" panose="020B0604020202020204" pitchFamily="34" charset="0"/>
              </a:rPr>
              <a:t>Center Scholars</a:t>
            </a:r>
          </a:p>
          <a:p>
            <a:r>
              <a:rPr lang="en-US" sz="4800" b="1" dirty="0">
                <a:latin typeface="Arial" panose="020B0604020202020204" pitchFamily="34" charset="0"/>
                <a:cs typeface="Arial" panose="020B0604020202020204" pitchFamily="34" charset="0"/>
              </a:rPr>
              <a:t>Membership cultivates innovation &amp; collaboration to advance palliative care research across &amp; beyond UAB.</a:t>
            </a:r>
          </a:p>
          <a:p>
            <a:pPr marL="617220" indent="-617220">
              <a:buFont typeface="Arial" panose="020B0604020202020204" pitchFamily="34" charset="0"/>
              <a:buChar char="•"/>
            </a:pPr>
            <a:r>
              <a:rPr lang="en-US" sz="4800" dirty="0">
                <a:latin typeface="Arial" panose="020B0604020202020204" pitchFamily="34" charset="0"/>
                <a:cs typeface="Arial" panose="020B0604020202020204" pitchFamily="34" charset="0"/>
              </a:rPr>
              <a:t>Senior Scientist, Scientist, Associate Scientist, and Affiliate appointments are based on shared interest in palliative &amp; supportive care. </a:t>
            </a:r>
          </a:p>
          <a:p>
            <a:pPr marL="617220" indent="-61722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617220" indent="-617220">
              <a:buFont typeface="Arial" panose="020B0604020202020204" pitchFamily="34" charset="0"/>
              <a:buChar char="•"/>
            </a:pPr>
            <a:r>
              <a:rPr lang="en-US" sz="4800" dirty="0">
                <a:latin typeface="Arial" panose="020B0604020202020204" pitchFamily="34" charset="0"/>
                <a:cs typeface="Arial" panose="020B0604020202020204" pitchFamily="34" charset="0"/>
              </a:rPr>
              <a:t>Center Scholars are invited to participate in CPSC activities to develop </a:t>
            </a:r>
            <a:r>
              <a:rPr lang="en-US" sz="4800" b="1" dirty="0">
                <a:latin typeface="Arial" panose="020B0604020202020204" pitchFamily="34" charset="0"/>
                <a:cs typeface="Arial" panose="020B0604020202020204" pitchFamily="34" charset="0"/>
              </a:rPr>
              <a:t>innovative </a:t>
            </a:r>
            <a:r>
              <a:rPr lang="en-US" sz="4800" dirty="0">
                <a:latin typeface="Arial" panose="020B0604020202020204" pitchFamily="34" charset="0"/>
                <a:cs typeface="Arial" panose="020B0604020202020204" pitchFamily="34" charset="0"/>
              </a:rPr>
              <a:t>and </a:t>
            </a:r>
            <a:r>
              <a:rPr lang="en-US" sz="4800" b="1" dirty="0">
                <a:latin typeface="Arial" panose="020B0604020202020204" pitchFamily="34" charset="0"/>
                <a:cs typeface="Arial" panose="020B0604020202020204" pitchFamily="34" charset="0"/>
              </a:rPr>
              <a:t>creative</a:t>
            </a:r>
            <a:r>
              <a:rPr lang="en-US" sz="4800" dirty="0">
                <a:latin typeface="Arial" panose="020B0604020202020204" pitchFamily="34" charset="0"/>
                <a:cs typeface="Arial" panose="020B0604020202020204" pitchFamily="34" charset="0"/>
              </a:rPr>
              <a:t> approaches to palliative and supportive care </a:t>
            </a:r>
            <a:r>
              <a:rPr lang="en-US" sz="4800" b="1" dirty="0">
                <a:latin typeface="Arial" panose="020B0604020202020204" pitchFamily="34" charset="0"/>
                <a:cs typeface="Arial" panose="020B0604020202020204" pitchFamily="34" charset="0"/>
              </a:rPr>
              <a:t>research</a:t>
            </a:r>
            <a:r>
              <a:rPr lang="en-US" sz="4800" dirty="0">
                <a:latin typeface="Arial" panose="020B0604020202020204" pitchFamily="34" charset="0"/>
                <a:cs typeface="Arial" panose="020B0604020202020204" pitchFamily="34" charset="0"/>
              </a:rPr>
              <a:t>.</a:t>
            </a:r>
          </a:p>
        </p:txBody>
      </p:sp>
      <p:sp>
        <p:nvSpPr>
          <p:cNvPr id="12" name="Rectangle 11"/>
          <p:cNvSpPr/>
          <p:nvPr/>
        </p:nvSpPr>
        <p:spPr>
          <a:xfrm>
            <a:off x="291292" y="12335499"/>
            <a:ext cx="12946467" cy="7602081"/>
          </a:xfrm>
          <a:prstGeom prst="rect">
            <a:avLst/>
          </a:prstGeom>
          <a:ln w="19050">
            <a:solidFill>
              <a:srgbClr val="1E6A53"/>
            </a:solidFill>
          </a:ln>
        </p:spPr>
        <p:txBody>
          <a:bodyPr wrap="square">
            <a:spAutoFit/>
          </a:bodyPr>
          <a:lstStyle/>
          <a:p>
            <a:pPr algn="ctr"/>
            <a:r>
              <a:rPr lang="en-US" sz="6000" dirty="0">
                <a:solidFill>
                  <a:srgbClr val="1E6A53"/>
                </a:solidFill>
                <a:latin typeface="Arial Black" panose="020B0A04020102020204" pitchFamily="34" charset="0"/>
                <a:cs typeface="Arial" panose="020B0604020202020204" pitchFamily="34" charset="0"/>
              </a:rPr>
              <a:t>Research </a:t>
            </a:r>
          </a:p>
          <a:p>
            <a:pPr algn="ctr"/>
            <a:r>
              <a:rPr lang="en-US" sz="6000" dirty="0">
                <a:solidFill>
                  <a:srgbClr val="1E6A53"/>
                </a:solidFill>
                <a:latin typeface="Arial Black" panose="020B0A04020102020204" pitchFamily="34" charset="0"/>
                <a:cs typeface="Arial" panose="020B0604020202020204" pitchFamily="34" charset="0"/>
              </a:rPr>
              <a:t>Seminar Series </a:t>
            </a:r>
          </a:p>
          <a:p>
            <a:r>
              <a:rPr lang="en-US" sz="4600" dirty="0">
                <a:latin typeface="Arial" panose="020B0604020202020204" pitchFamily="34" charset="0"/>
                <a:cs typeface="Arial" panose="020B0604020202020204" pitchFamily="34" charset="0"/>
              </a:rPr>
              <a:t>We host monthly research meetings to provide: </a:t>
            </a:r>
          </a:p>
          <a:p>
            <a:pPr marL="617220" indent="-617220">
              <a:buFont typeface="Arial" panose="020B0604020202020204" pitchFamily="34" charset="0"/>
              <a:buChar char="•"/>
            </a:pPr>
            <a:r>
              <a:rPr lang="en-US" sz="4600" dirty="0">
                <a:latin typeface="Arial" panose="020B0604020202020204" pitchFamily="34" charset="0"/>
                <a:cs typeface="Arial" panose="020B0604020202020204" pitchFamily="34" charset="0"/>
              </a:rPr>
              <a:t>Knowledge, experience, guidance, and mentorship to investigators. </a:t>
            </a:r>
          </a:p>
          <a:p>
            <a:pPr marL="617220" indent="-617220">
              <a:buFont typeface="Arial" panose="020B0604020202020204" pitchFamily="34" charset="0"/>
              <a:buChar char="•"/>
            </a:pPr>
            <a:r>
              <a:rPr lang="en-US" sz="4600" dirty="0">
                <a:latin typeface="Arial" panose="020B0604020202020204" pitchFamily="34" charset="0"/>
                <a:cs typeface="Arial" panose="020B0604020202020204" pitchFamily="34" charset="0"/>
              </a:rPr>
              <a:t>Opportunities for researchers to present ideas and get input from others.</a:t>
            </a:r>
          </a:p>
          <a:p>
            <a:r>
              <a:rPr lang="en-US" sz="4600" dirty="0">
                <a:latin typeface="Arial" panose="020B0604020202020204" pitchFamily="34" charset="0"/>
                <a:cs typeface="Arial" panose="020B0604020202020204" pitchFamily="34" charset="0"/>
              </a:rPr>
              <a:t>Open to ALL interested in enhancing their research skills (i.e., faculty, fellows, post-docs, graduate students, &amp; research staff)</a:t>
            </a:r>
          </a:p>
        </p:txBody>
      </p:sp>
      <p:pic>
        <p:nvPicPr>
          <p:cNvPr id="10" name="Picture 9">
            <a:extLst>
              <a:ext uri="{FF2B5EF4-FFF2-40B4-BE49-F238E27FC236}">
                <a16:creationId xmlns:a16="http://schemas.microsoft.com/office/drawing/2014/main" id="{A504EA71-E45F-B876-AAE4-BC2718647F9E}"/>
              </a:ext>
            </a:extLst>
          </p:cNvPr>
          <p:cNvPicPr>
            <a:picLocks noChangeAspect="1"/>
          </p:cNvPicPr>
          <p:nvPr/>
        </p:nvPicPr>
        <p:blipFill>
          <a:blip r:embed="rId2"/>
          <a:stretch>
            <a:fillRect/>
          </a:stretch>
        </p:blipFill>
        <p:spPr>
          <a:xfrm>
            <a:off x="3630146" y="1790010"/>
            <a:ext cx="1333850" cy="1144527"/>
          </a:xfrm>
          <a:prstGeom prst="rect">
            <a:avLst/>
          </a:prstGeom>
        </p:spPr>
      </p:pic>
      <p:pic>
        <p:nvPicPr>
          <p:cNvPr id="35" name="Picture 2" descr="Open book with magnifying glass research colo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1902" y="12772854"/>
            <a:ext cx="1837206" cy="15114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2C760D7-D8C4-4D81-BD7C-52FCBCA73EC3}"/>
              </a:ext>
            </a:extLst>
          </p:cNvPr>
          <p:cNvSpPr txBox="1"/>
          <p:nvPr/>
        </p:nvSpPr>
        <p:spPr>
          <a:xfrm>
            <a:off x="268814" y="1782091"/>
            <a:ext cx="13002744" cy="9448740"/>
          </a:xfrm>
          <a:prstGeom prst="rect">
            <a:avLst/>
          </a:prstGeom>
          <a:noFill/>
          <a:ln w="19050">
            <a:solidFill>
              <a:srgbClr val="1E6A53"/>
            </a:solidFill>
          </a:ln>
        </p:spPr>
        <p:txBody>
          <a:bodyPr wrap="square">
            <a:spAutoFit/>
          </a:bodyPr>
          <a:lstStyle/>
          <a:p>
            <a:pPr algn="ctr"/>
            <a:r>
              <a:rPr lang="en-US" sz="7200" dirty="0">
                <a:solidFill>
                  <a:srgbClr val="1E6B52"/>
                </a:solidFill>
                <a:latin typeface="Arial Black" panose="020B0A04020102020204" pitchFamily="34" charset="0"/>
                <a:cs typeface="Arial" panose="020B0604020202020204" pitchFamily="34" charset="0"/>
              </a:rPr>
              <a:t> </a:t>
            </a:r>
            <a:r>
              <a:rPr lang="en-US" sz="6000" dirty="0">
                <a:solidFill>
                  <a:srgbClr val="1E6B52"/>
                </a:solidFill>
                <a:latin typeface="Arial Black" panose="020B0A04020102020204" pitchFamily="34" charset="0"/>
                <a:cs typeface="Arial" panose="020B0604020202020204" pitchFamily="34" charset="0"/>
              </a:rPr>
              <a:t>Mission</a:t>
            </a:r>
            <a:r>
              <a:rPr lang="en-US" sz="4800" dirty="0">
                <a:solidFill>
                  <a:srgbClr val="1E6B52"/>
                </a:solidFill>
                <a:latin typeface="Arial" panose="020B0604020202020204" pitchFamily="34" charset="0"/>
                <a:cs typeface="Arial" panose="020B0604020202020204" pitchFamily="34" charset="0"/>
              </a:rPr>
              <a:t> </a:t>
            </a:r>
          </a:p>
          <a:p>
            <a:pPr algn="ctr"/>
            <a:r>
              <a:rPr lang="en-US" sz="4800" dirty="0">
                <a:solidFill>
                  <a:srgbClr val="1E6B52"/>
                </a:solidFill>
                <a:latin typeface="Arial" panose="020B0604020202020204" pitchFamily="34" charset="0"/>
                <a:cs typeface="Arial" panose="020B0604020202020204" pitchFamily="34" charset="0"/>
              </a:rPr>
              <a:t> </a:t>
            </a:r>
            <a:r>
              <a:rPr lang="en-US" sz="4600" dirty="0">
                <a:solidFill>
                  <a:srgbClr val="333333"/>
                </a:solidFill>
                <a:latin typeface="Arial" panose="020B0604020202020204" pitchFamily="34" charset="0"/>
                <a:cs typeface="Arial" panose="020B0604020202020204" pitchFamily="34" charset="0"/>
              </a:rPr>
              <a:t>We serve patients and families experiencing serious illness by providing compassionate clinical care, demonstrating leadership in teaching health professionals and trainees, conducting collaborative research, and influencing health care delivery and public policy. </a:t>
            </a:r>
          </a:p>
          <a:p>
            <a:pPr algn="l"/>
            <a:endParaRPr lang="en-US" sz="4800" dirty="0">
              <a:solidFill>
                <a:srgbClr val="333333"/>
              </a:solidFill>
              <a:latin typeface="Arial" panose="020B0604020202020204" pitchFamily="34" charset="0"/>
              <a:cs typeface="Arial" panose="020B0604020202020204" pitchFamily="34" charset="0"/>
            </a:endParaRPr>
          </a:p>
          <a:p>
            <a:pPr algn="ctr"/>
            <a:r>
              <a:rPr lang="en-US" sz="6000" dirty="0">
                <a:solidFill>
                  <a:srgbClr val="1E6B52"/>
                </a:solidFill>
                <a:latin typeface="Arial Black" panose="020B0A04020102020204" pitchFamily="34" charset="0"/>
                <a:cs typeface="Arial" panose="020B0604020202020204" pitchFamily="34" charset="0"/>
              </a:rPr>
              <a:t>Vision</a:t>
            </a:r>
            <a:r>
              <a:rPr lang="en-US" sz="7200" dirty="0">
                <a:solidFill>
                  <a:srgbClr val="1E6B52"/>
                </a:solidFill>
                <a:latin typeface="Arial Black" panose="020B0A04020102020204" pitchFamily="34" charset="0"/>
                <a:cs typeface="Arial" panose="020B0604020202020204" pitchFamily="34" charset="0"/>
              </a:rPr>
              <a:t> </a:t>
            </a:r>
          </a:p>
          <a:p>
            <a:pPr algn="ctr"/>
            <a:r>
              <a:rPr lang="en-US" sz="4600" dirty="0">
                <a:solidFill>
                  <a:srgbClr val="333333"/>
                </a:solidFill>
                <a:latin typeface="Arial" panose="020B0604020202020204" pitchFamily="34" charset="0"/>
                <a:cs typeface="Arial" panose="020B0604020202020204" pitchFamily="34" charset="0"/>
              </a:rPr>
              <a:t>To become an international center of excellence in through personalized care, innovative approaches and sharing expert knowledge.</a:t>
            </a:r>
          </a:p>
        </p:txBody>
      </p:sp>
      <p:sp>
        <p:nvSpPr>
          <p:cNvPr id="30" name="Oval 29"/>
          <p:cNvSpPr/>
          <p:nvPr/>
        </p:nvSpPr>
        <p:spPr>
          <a:xfrm>
            <a:off x="31461759" y="1942858"/>
            <a:ext cx="1526422" cy="1445616"/>
          </a:xfrm>
          <a:prstGeom prst="ellipse">
            <a:avLst/>
          </a:prstGeom>
          <a:blipFill>
            <a:blip r:embed="rId4" cstate="print">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6" name="Rectangle 25"/>
          <p:cNvSpPr/>
          <p:nvPr/>
        </p:nvSpPr>
        <p:spPr>
          <a:xfrm>
            <a:off x="13446784" y="1782091"/>
            <a:ext cx="15951722" cy="16736573"/>
          </a:xfrm>
          <a:prstGeom prst="rect">
            <a:avLst/>
          </a:prstGeom>
          <a:solidFill>
            <a:srgbClr val="1E6A53"/>
          </a:solidFill>
          <a:ln>
            <a:noFill/>
          </a:ln>
        </p:spPr>
        <p:style>
          <a:lnRef idx="2">
            <a:schemeClr val="accent1">
              <a:shade val="50000"/>
            </a:schemeClr>
          </a:lnRef>
          <a:fillRef idx="1">
            <a:schemeClr val="accent1"/>
          </a:fillRef>
          <a:effectRef idx="0">
            <a:schemeClr val="accent1"/>
          </a:effectRef>
          <a:fontRef idx="minor">
            <a:schemeClr val="lt1"/>
          </a:fontRef>
        </p:style>
        <p:txBody>
          <a:bodyPr lIns="1645920" rIns="1645920" rtlCol="0" anchor="t"/>
          <a:lstStyle/>
          <a:p>
            <a:endParaRPr lang="en-US" sz="252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0" y="-15855"/>
            <a:ext cx="43891200" cy="1569035"/>
          </a:xfrm>
          <a:prstGeom prst="rect">
            <a:avLst/>
          </a:prstGeom>
          <a:solidFill>
            <a:srgbClr val="1E6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dirty="0"/>
          </a:p>
        </p:txBody>
      </p:sp>
      <p:pic>
        <p:nvPicPr>
          <p:cNvPr id="11" name="Picture 10">
            <a:extLst>
              <a:ext uri="{FF2B5EF4-FFF2-40B4-BE49-F238E27FC236}">
                <a16:creationId xmlns:a16="http://schemas.microsoft.com/office/drawing/2014/main" id="{2FB67BD2-60E6-CAC5-AB63-636C8A8FAB11}"/>
              </a:ext>
            </a:extLst>
          </p:cNvPr>
          <p:cNvPicPr>
            <a:picLocks noChangeAspect="1"/>
          </p:cNvPicPr>
          <p:nvPr/>
        </p:nvPicPr>
        <p:blipFill>
          <a:blip r:embed="rId5"/>
          <a:stretch>
            <a:fillRect/>
          </a:stretch>
        </p:blipFill>
        <p:spPr>
          <a:xfrm>
            <a:off x="3565808" y="7603678"/>
            <a:ext cx="1462525" cy="1239083"/>
          </a:xfrm>
          <a:prstGeom prst="rect">
            <a:avLst/>
          </a:prstGeom>
        </p:spPr>
      </p:pic>
      <p:pic>
        <p:nvPicPr>
          <p:cNvPr id="15" name="Picture 14">
            <a:extLst>
              <a:ext uri="{FF2B5EF4-FFF2-40B4-BE49-F238E27FC236}">
                <a16:creationId xmlns:a16="http://schemas.microsoft.com/office/drawing/2014/main" id="{8A466F3C-3F10-087D-B235-9CD62579DE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1661" t="8374" r="21435" b="39184"/>
          <a:stretch/>
        </p:blipFill>
        <p:spPr>
          <a:xfrm>
            <a:off x="14221102" y="20804109"/>
            <a:ext cx="3194062" cy="3028719"/>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CE2E92F6-FA44-2AE8-6DC3-CD9098656CE1}"/>
              </a:ext>
            </a:extLst>
          </p:cNvPr>
          <p:cNvPicPr>
            <a:picLocks noChangeAspect="1"/>
          </p:cNvPicPr>
          <p:nvPr/>
        </p:nvPicPr>
        <p:blipFill rotWithShape="1">
          <a:blip r:embed="rId7"/>
          <a:srcRect l="17291" t="15545" r="18995" b="39558"/>
          <a:stretch/>
        </p:blipFill>
        <p:spPr>
          <a:xfrm>
            <a:off x="17888288" y="20735433"/>
            <a:ext cx="3194072" cy="3141897"/>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A5B2158A-63D9-6BE1-1B5C-3384C465B214}"/>
              </a:ext>
            </a:extLst>
          </p:cNvPr>
          <p:cNvPicPr>
            <a:picLocks noChangeAspect="1"/>
          </p:cNvPicPr>
          <p:nvPr/>
        </p:nvPicPr>
        <p:blipFill>
          <a:blip r:embed="rId8"/>
          <a:stretch>
            <a:fillRect/>
          </a:stretch>
        </p:blipFill>
        <p:spPr>
          <a:xfrm>
            <a:off x="25294546" y="20810706"/>
            <a:ext cx="3035127" cy="3035127"/>
          </a:xfrm>
          <a:prstGeom prst="rect">
            <a:avLst/>
          </a:prstGeom>
          <a:ln>
            <a:noFill/>
          </a:ln>
          <a:effectLst>
            <a:outerShdw blurRad="190500" algn="tl" rotWithShape="0">
              <a:srgbClr val="000000">
                <a:alpha val="70000"/>
              </a:srgbClr>
            </a:outerShdw>
          </a:effectLst>
        </p:spPr>
      </p:pic>
      <p:pic>
        <p:nvPicPr>
          <p:cNvPr id="22" name="Picture 21">
            <a:extLst>
              <a:ext uri="{FF2B5EF4-FFF2-40B4-BE49-F238E27FC236}">
                <a16:creationId xmlns:a16="http://schemas.microsoft.com/office/drawing/2014/main" id="{7ED83D61-181C-B79C-3AEF-39F844F8ACB8}"/>
              </a:ext>
            </a:extLst>
          </p:cNvPr>
          <p:cNvPicPr>
            <a:picLocks noChangeAspect="1"/>
          </p:cNvPicPr>
          <p:nvPr/>
        </p:nvPicPr>
        <p:blipFill rotWithShape="1">
          <a:blip r:embed="rId9"/>
          <a:srcRect r="38376" b="8276"/>
          <a:stretch/>
        </p:blipFill>
        <p:spPr>
          <a:xfrm>
            <a:off x="16900671" y="29386250"/>
            <a:ext cx="9394863" cy="2138863"/>
          </a:xfrm>
          <a:prstGeom prst="rect">
            <a:avLst/>
          </a:prstGeom>
        </p:spPr>
      </p:pic>
      <p:pic>
        <p:nvPicPr>
          <p:cNvPr id="23" name="Picture 22">
            <a:extLst>
              <a:ext uri="{FF2B5EF4-FFF2-40B4-BE49-F238E27FC236}">
                <a16:creationId xmlns:a16="http://schemas.microsoft.com/office/drawing/2014/main" id="{EE4DD97C-DEB7-4BF5-35A4-9DD12EE496DD}"/>
              </a:ext>
            </a:extLst>
          </p:cNvPr>
          <p:cNvPicPr>
            <a:picLocks noChangeAspect="1"/>
          </p:cNvPicPr>
          <p:nvPr/>
        </p:nvPicPr>
        <p:blipFill>
          <a:blip r:embed="rId10"/>
          <a:stretch>
            <a:fillRect/>
          </a:stretch>
        </p:blipFill>
        <p:spPr>
          <a:xfrm>
            <a:off x="26146874" y="29119637"/>
            <a:ext cx="2828287" cy="2828287"/>
          </a:xfrm>
          <a:prstGeom prst="rect">
            <a:avLst/>
          </a:prstGeom>
        </p:spPr>
      </p:pic>
      <p:sp>
        <p:nvSpPr>
          <p:cNvPr id="2" name="TextBox 1"/>
          <p:cNvSpPr txBox="1"/>
          <p:nvPr/>
        </p:nvSpPr>
        <p:spPr>
          <a:xfrm>
            <a:off x="4717426" y="-53727"/>
            <a:ext cx="37680379" cy="1643527"/>
          </a:xfrm>
          <a:prstGeom prst="rect">
            <a:avLst/>
          </a:prstGeom>
          <a:noFill/>
        </p:spPr>
        <p:txBody>
          <a:bodyPr wrap="square" rtlCol="0">
            <a:spAutoFit/>
          </a:bodyPr>
          <a:lstStyle/>
          <a:p>
            <a:r>
              <a:rPr lang="en-US" sz="10080" dirty="0">
                <a:solidFill>
                  <a:schemeClr val="bg1"/>
                </a:solidFill>
                <a:latin typeface="Arial Black" panose="020B0A04020102020204" pitchFamily="34" charset="0"/>
                <a:cs typeface="Arial" panose="020B0604020202020204" pitchFamily="34" charset="0"/>
              </a:rPr>
              <a:t>Center for Palliative and Supportive Care UWIRC  </a:t>
            </a:r>
          </a:p>
        </p:txBody>
      </p:sp>
      <p:pic>
        <p:nvPicPr>
          <p:cNvPr id="1026" name="Picture 2" descr="CPSC Wheel_"/>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079" t="15069" r="4346" b="13326"/>
          <a:stretch/>
        </p:blipFill>
        <p:spPr bwMode="auto">
          <a:xfrm>
            <a:off x="13884889" y="3068620"/>
            <a:ext cx="15090272" cy="1489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159192" y="2157834"/>
            <a:ext cx="12526906" cy="1015663"/>
          </a:xfrm>
          <a:prstGeom prst="rect">
            <a:avLst/>
          </a:prstGeom>
          <a:noFill/>
        </p:spPr>
        <p:txBody>
          <a:bodyPr wrap="square" rtlCol="0">
            <a:spAutoFit/>
          </a:bodyPr>
          <a:lstStyle/>
          <a:p>
            <a:r>
              <a:rPr lang="en-US" sz="6000" dirty="0">
                <a:solidFill>
                  <a:schemeClr val="bg1"/>
                </a:solidFill>
                <a:latin typeface="Arial Black" panose="020B0A04020102020204" pitchFamily="34" charset="0"/>
              </a:rPr>
              <a:t>CPSC Research Core Themes</a:t>
            </a:r>
          </a:p>
        </p:txBody>
      </p:sp>
      <p:sp>
        <p:nvSpPr>
          <p:cNvPr id="6" name="Rectangle 5"/>
          <p:cNvSpPr/>
          <p:nvPr/>
        </p:nvSpPr>
        <p:spPr>
          <a:xfrm>
            <a:off x="17739978" y="24140165"/>
            <a:ext cx="3490692" cy="2308324"/>
          </a:xfrm>
          <a:prstGeom prst="rect">
            <a:avLst/>
          </a:prstGeom>
        </p:spPr>
        <p:txBody>
          <a:bodyPr wrap="square">
            <a:spAutoFit/>
          </a:bodyPr>
          <a:lstStyle/>
          <a:p>
            <a:pPr algn="ctr"/>
            <a:r>
              <a:rPr lang="en-US" sz="3600" b="1" dirty="0">
                <a:solidFill>
                  <a:srgbClr val="1E6A53"/>
                </a:solidFill>
                <a:latin typeface="Arial Narrow" panose="020B0606020202030204" pitchFamily="34" charset="0"/>
                <a:cs typeface="Arial" panose="020B0604020202020204" pitchFamily="34" charset="0"/>
              </a:rPr>
              <a:t>Dr. Rodney </a:t>
            </a:r>
            <a:endParaRPr lang="en-US" sz="3600" b="1" dirty="0" smtClean="0">
              <a:solidFill>
                <a:srgbClr val="1E6A53"/>
              </a:solidFill>
              <a:latin typeface="Arial Narrow" panose="020B0606020202030204" pitchFamily="34" charset="0"/>
              <a:cs typeface="Arial" panose="020B0604020202020204" pitchFamily="34" charset="0"/>
            </a:endParaRPr>
          </a:p>
          <a:p>
            <a:pPr algn="ctr"/>
            <a:r>
              <a:rPr lang="en-US" sz="3600" b="1" dirty="0" smtClean="0">
                <a:solidFill>
                  <a:srgbClr val="1E6A53"/>
                </a:solidFill>
                <a:latin typeface="Arial Narrow" panose="020B0606020202030204" pitchFamily="34" charset="0"/>
                <a:cs typeface="Arial" panose="020B0604020202020204" pitchFamily="34" charset="0"/>
              </a:rPr>
              <a:t>Tucker </a:t>
            </a:r>
            <a:endParaRPr lang="en-US" sz="3600" b="1" dirty="0">
              <a:solidFill>
                <a:srgbClr val="1E6A53"/>
              </a:solidFill>
              <a:latin typeface="Arial Narrow" panose="020B0606020202030204" pitchFamily="34" charset="0"/>
              <a:cs typeface="Arial" panose="020B0604020202020204" pitchFamily="34" charset="0"/>
            </a:endParaRPr>
          </a:p>
          <a:p>
            <a:pPr algn="ctr"/>
            <a:r>
              <a:rPr lang="en-US" sz="3600" dirty="0">
                <a:solidFill>
                  <a:srgbClr val="1E6A53"/>
                </a:solidFill>
                <a:latin typeface="Arial Narrow" panose="020B0606020202030204" pitchFamily="34" charset="0"/>
                <a:cs typeface="Arial" panose="020B0604020202020204" pitchFamily="34" charset="0"/>
              </a:rPr>
              <a:t>Interim CPSC UWIRC Director</a:t>
            </a:r>
          </a:p>
        </p:txBody>
      </p:sp>
      <p:sp>
        <p:nvSpPr>
          <p:cNvPr id="7" name="Rectangle 6"/>
          <p:cNvSpPr/>
          <p:nvPr/>
        </p:nvSpPr>
        <p:spPr>
          <a:xfrm>
            <a:off x="13859415" y="24144050"/>
            <a:ext cx="3915445" cy="2308324"/>
          </a:xfrm>
          <a:prstGeom prst="rect">
            <a:avLst/>
          </a:prstGeom>
        </p:spPr>
        <p:txBody>
          <a:bodyPr wrap="square">
            <a:spAutoFit/>
          </a:bodyPr>
          <a:lstStyle/>
          <a:p>
            <a:pPr algn="ctr"/>
            <a:r>
              <a:rPr lang="en-US" sz="3600" b="1" dirty="0">
                <a:solidFill>
                  <a:srgbClr val="1E6A53"/>
                </a:solidFill>
                <a:latin typeface="Arial Narrow" panose="020B0606020202030204" pitchFamily="34" charset="0"/>
                <a:cs typeface="Arial" panose="020B0604020202020204" pitchFamily="34" charset="0"/>
              </a:rPr>
              <a:t>Dr. Marie </a:t>
            </a:r>
            <a:endParaRPr lang="en-US" sz="3600" b="1" dirty="0" smtClean="0">
              <a:solidFill>
                <a:srgbClr val="1E6A53"/>
              </a:solidFill>
              <a:latin typeface="Arial Narrow" panose="020B0606020202030204" pitchFamily="34" charset="0"/>
              <a:cs typeface="Arial" panose="020B0604020202020204" pitchFamily="34" charset="0"/>
            </a:endParaRPr>
          </a:p>
          <a:p>
            <a:pPr algn="ctr"/>
            <a:r>
              <a:rPr lang="en-US" sz="3600" b="1" dirty="0" smtClean="0">
                <a:solidFill>
                  <a:srgbClr val="1E6A53"/>
                </a:solidFill>
                <a:latin typeface="Arial Narrow" panose="020B0606020202030204" pitchFamily="34" charset="0"/>
                <a:cs typeface="Arial" panose="020B0604020202020204" pitchFamily="34" charset="0"/>
              </a:rPr>
              <a:t>Bakitas </a:t>
            </a:r>
            <a:endParaRPr lang="en-US" sz="3600" b="1" dirty="0">
              <a:solidFill>
                <a:srgbClr val="1E6A53"/>
              </a:solidFill>
              <a:latin typeface="Arial Narrow" panose="020B0606020202030204" pitchFamily="34" charset="0"/>
              <a:cs typeface="Arial" panose="020B0604020202020204" pitchFamily="34" charset="0"/>
            </a:endParaRPr>
          </a:p>
          <a:p>
            <a:pPr algn="ctr"/>
            <a:r>
              <a:rPr lang="en-US" sz="3600" dirty="0">
                <a:solidFill>
                  <a:srgbClr val="1E6A53"/>
                </a:solidFill>
                <a:latin typeface="Arial Narrow" panose="020B0606020202030204" pitchFamily="34" charset="0"/>
                <a:cs typeface="Arial" panose="020B0604020202020204" pitchFamily="34" charset="0"/>
              </a:rPr>
              <a:t>Associate Director</a:t>
            </a:r>
          </a:p>
          <a:p>
            <a:pPr algn="ctr"/>
            <a:r>
              <a:rPr lang="en-US" sz="3600" dirty="0">
                <a:solidFill>
                  <a:srgbClr val="1E6A53"/>
                </a:solidFill>
                <a:latin typeface="Arial Narrow" panose="020B0606020202030204" pitchFamily="34" charset="0"/>
                <a:cs typeface="Arial" panose="020B0604020202020204" pitchFamily="34" charset="0"/>
              </a:rPr>
              <a:t>for Research</a:t>
            </a:r>
          </a:p>
        </p:txBody>
      </p:sp>
      <p:sp>
        <p:nvSpPr>
          <p:cNvPr id="24" name="Rectangle 23"/>
          <p:cNvSpPr/>
          <p:nvPr/>
        </p:nvSpPr>
        <p:spPr>
          <a:xfrm>
            <a:off x="23829127" y="24119529"/>
            <a:ext cx="5954038" cy="2308324"/>
          </a:xfrm>
          <a:prstGeom prst="rect">
            <a:avLst/>
          </a:prstGeom>
        </p:spPr>
        <p:txBody>
          <a:bodyPr wrap="square">
            <a:spAutoFit/>
          </a:bodyPr>
          <a:lstStyle/>
          <a:p>
            <a:pPr algn="ctr"/>
            <a:r>
              <a:rPr lang="en-US" sz="3600" b="1" dirty="0">
                <a:solidFill>
                  <a:srgbClr val="1E6A53"/>
                </a:solidFill>
                <a:latin typeface="Arial Narrow" panose="020B0606020202030204" pitchFamily="34" charset="0"/>
                <a:cs typeface="Arial" panose="020B0604020202020204" pitchFamily="34" charset="0"/>
              </a:rPr>
              <a:t>Racheal </a:t>
            </a:r>
            <a:endParaRPr lang="en-US" sz="3600" b="1" dirty="0" smtClean="0">
              <a:solidFill>
                <a:srgbClr val="1E6A53"/>
              </a:solidFill>
              <a:latin typeface="Arial Narrow" panose="020B0606020202030204" pitchFamily="34" charset="0"/>
              <a:cs typeface="Arial" panose="020B0604020202020204" pitchFamily="34" charset="0"/>
            </a:endParaRPr>
          </a:p>
          <a:p>
            <a:pPr algn="ctr"/>
            <a:r>
              <a:rPr lang="en-US" sz="3600" b="1" dirty="0" smtClean="0">
                <a:solidFill>
                  <a:srgbClr val="1E6A53"/>
                </a:solidFill>
                <a:latin typeface="Arial Narrow" panose="020B0606020202030204" pitchFamily="34" charset="0"/>
                <a:cs typeface="Arial" panose="020B0604020202020204" pitchFamily="34" charset="0"/>
              </a:rPr>
              <a:t>Nerud</a:t>
            </a:r>
            <a:r>
              <a:rPr lang="en-US" sz="3600" b="1" dirty="0">
                <a:solidFill>
                  <a:srgbClr val="1E6A53"/>
                </a:solidFill>
                <a:latin typeface="Arial Narrow" panose="020B0606020202030204" pitchFamily="34" charset="0"/>
                <a:cs typeface="Arial" panose="020B0604020202020204" pitchFamily="34" charset="0"/>
              </a:rPr>
              <a:t>, MBA</a:t>
            </a:r>
          </a:p>
          <a:p>
            <a:pPr algn="ctr"/>
            <a:r>
              <a:rPr lang="en-US" sz="3600" dirty="0">
                <a:solidFill>
                  <a:srgbClr val="1E6A53"/>
                </a:solidFill>
                <a:latin typeface="Arial Narrow" panose="020B0606020202030204" pitchFamily="34" charset="0"/>
                <a:cs typeface="Arial" panose="020B0604020202020204" pitchFamily="34" charset="0"/>
              </a:rPr>
              <a:t>Program Director</a:t>
            </a:r>
          </a:p>
          <a:p>
            <a:pPr algn="ctr"/>
            <a:r>
              <a:rPr lang="en-US" sz="3600" dirty="0">
                <a:solidFill>
                  <a:srgbClr val="1E6A53"/>
                </a:solidFill>
                <a:latin typeface="Arial Narrow" panose="020B0606020202030204" pitchFamily="34" charset="0"/>
                <a:cs typeface="Arial" panose="020B0604020202020204" pitchFamily="34" charset="0"/>
              </a:rPr>
              <a:t>for Research</a:t>
            </a:r>
          </a:p>
        </p:txBody>
      </p:sp>
      <p:sp>
        <p:nvSpPr>
          <p:cNvPr id="19" name="Rectangle 18"/>
          <p:cNvSpPr/>
          <p:nvPr/>
        </p:nvSpPr>
        <p:spPr>
          <a:xfrm>
            <a:off x="13039643" y="19389348"/>
            <a:ext cx="16725280" cy="1015663"/>
          </a:xfrm>
          <a:prstGeom prst="rect">
            <a:avLst/>
          </a:prstGeom>
        </p:spPr>
        <p:txBody>
          <a:bodyPr wrap="square">
            <a:spAutoFit/>
          </a:bodyPr>
          <a:lstStyle/>
          <a:p>
            <a:pPr algn="ctr"/>
            <a:r>
              <a:rPr lang="en-US" sz="6000" dirty="0">
                <a:solidFill>
                  <a:srgbClr val="1E6A53"/>
                </a:solidFill>
                <a:latin typeface="Arial Black" panose="020B0A04020102020204" pitchFamily="34" charset="0"/>
                <a:cs typeface="Arial" panose="020B0604020202020204" pitchFamily="34" charset="0"/>
              </a:rPr>
              <a:t>Center Leadership</a:t>
            </a:r>
          </a:p>
        </p:txBody>
      </p:sp>
      <p:sp>
        <p:nvSpPr>
          <p:cNvPr id="28" name="Rectangle 27"/>
          <p:cNvSpPr/>
          <p:nvPr/>
        </p:nvSpPr>
        <p:spPr>
          <a:xfrm>
            <a:off x="2268014" y="21620579"/>
            <a:ext cx="11733984" cy="1938992"/>
          </a:xfrm>
          <a:prstGeom prst="rect">
            <a:avLst/>
          </a:prstGeom>
        </p:spPr>
        <p:txBody>
          <a:bodyPr wrap="square">
            <a:spAutoFit/>
          </a:bodyPr>
          <a:lstStyle/>
          <a:p>
            <a:pPr algn="ctr"/>
            <a:r>
              <a:rPr lang="en-US" sz="6000" dirty="0">
                <a:solidFill>
                  <a:srgbClr val="1E6B52"/>
                </a:solidFill>
                <a:latin typeface="Arial Black" panose="020B0A04020102020204" pitchFamily="34" charset="0"/>
                <a:cs typeface="Arial" panose="020B0604020202020204" pitchFamily="34" charset="0"/>
              </a:rPr>
              <a:t>Palliative Research </a:t>
            </a:r>
          </a:p>
          <a:p>
            <a:pPr algn="ctr"/>
            <a:r>
              <a:rPr lang="en-US" sz="6000" dirty="0">
                <a:solidFill>
                  <a:srgbClr val="1E6B52"/>
                </a:solidFill>
                <a:latin typeface="Arial Black" panose="020B0A04020102020204" pitchFamily="34" charset="0"/>
                <a:cs typeface="Arial" panose="020B0604020202020204" pitchFamily="34" charset="0"/>
              </a:rPr>
              <a:t>Enhancement Projects</a:t>
            </a:r>
            <a:endParaRPr lang="en-US" sz="6000" dirty="0">
              <a:solidFill>
                <a:srgbClr val="1E6A53"/>
              </a:solidFill>
              <a:latin typeface="Arial Black" panose="020B0A04020102020204" pitchFamily="34" charset="0"/>
              <a:cs typeface="Arial" panose="020B0604020202020204" pitchFamily="34" charset="0"/>
            </a:endParaRPr>
          </a:p>
        </p:txBody>
      </p:sp>
      <p:sp>
        <p:nvSpPr>
          <p:cNvPr id="3" name="TextBox 2"/>
          <p:cNvSpPr txBox="1"/>
          <p:nvPr/>
        </p:nvSpPr>
        <p:spPr>
          <a:xfrm>
            <a:off x="661171" y="23787517"/>
            <a:ext cx="12242857" cy="4524315"/>
          </a:xfrm>
          <a:prstGeom prst="rect">
            <a:avLst/>
          </a:prstGeom>
          <a:noFill/>
        </p:spPr>
        <p:txBody>
          <a:bodyPr wrap="square" rtlCol="0">
            <a:spAutoFit/>
          </a:bodyPr>
          <a:lstStyle/>
          <a:p>
            <a:pPr algn="ctr"/>
            <a:r>
              <a:rPr lang="en-US" sz="4800" dirty="0">
                <a:latin typeface="Arial" panose="020B0604020202020204" pitchFamily="34" charset="0"/>
                <a:cs typeface="Arial" panose="020B0604020202020204" pitchFamily="34" charset="0"/>
              </a:rPr>
              <a:t>We fund UAB investigators in innovative research </a:t>
            </a: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contributing to the palliative &amp; supportive care evidence base </a:t>
            </a:r>
            <a:r>
              <a:rPr lang="en-US" sz="4800" dirty="0">
                <a:latin typeface="Arial" panose="020B0604020202020204" pitchFamily="34" charset="0"/>
                <a:cs typeface="Arial" panose="020B0604020202020204" pitchFamily="34" charset="0"/>
              </a:rPr>
              <a:t>to serve as pilot data for future external funding. Since 2014, PREP has awarded $496,410 to 27 projects</a:t>
            </a:r>
          </a:p>
        </p:txBody>
      </p:sp>
      <p:sp>
        <p:nvSpPr>
          <p:cNvPr id="5" name="TextBox 4"/>
          <p:cNvSpPr txBox="1"/>
          <p:nvPr/>
        </p:nvSpPr>
        <p:spPr>
          <a:xfrm>
            <a:off x="2572140" y="28086308"/>
            <a:ext cx="9439751" cy="4832092"/>
          </a:xfrm>
          <a:prstGeom prst="rect">
            <a:avLst/>
          </a:prstGeom>
          <a:noFill/>
        </p:spPr>
        <p:txBody>
          <a:bodyPr wrap="square" rtlCol="0">
            <a:spAutoFit/>
          </a:bodyPr>
          <a:lstStyle/>
          <a:p>
            <a:endParaRPr lang="en-US" sz="4400" dirty="0">
              <a:solidFill>
                <a:srgbClr val="1E6B52"/>
              </a:solidFill>
              <a:latin typeface="Arial Black" panose="020B0A04020102020204" pitchFamily="34" charset="0"/>
              <a:cs typeface="Arial" panose="020B0604020202020204" pitchFamily="34" charset="0"/>
            </a:endParaRPr>
          </a:p>
          <a:p>
            <a:r>
              <a:rPr lang="en-US" sz="4400" dirty="0">
                <a:solidFill>
                  <a:srgbClr val="1E6B52"/>
                </a:solidFill>
                <a:latin typeface="Arial Black" panose="020B0A04020102020204" pitchFamily="34" charset="0"/>
                <a:cs typeface="Arial" panose="020B0604020202020204" pitchFamily="34" charset="0"/>
              </a:rPr>
              <a:t>Letters of Intent Due: </a:t>
            </a:r>
            <a:br>
              <a:rPr lang="en-US" sz="4400" dirty="0">
                <a:solidFill>
                  <a:srgbClr val="1E6B52"/>
                </a:solidFill>
                <a:latin typeface="Arial Black" panose="020B0A040201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January 25</a:t>
            </a:r>
            <a:r>
              <a:rPr lang="en-US" sz="4400" b="1" baseline="30000" dirty="0">
                <a:solidFill>
                  <a:srgbClr val="FF0000"/>
                </a:solidFill>
                <a:latin typeface="Arial" panose="020B0604020202020204" pitchFamily="34" charset="0"/>
                <a:cs typeface="Arial" panose="020B0604020202020204" pitchFamily="34" charset="0"/>
              </a:rPr>
              <a:t>th</a:t>
            </a:r>
            <a:r>
              <a:rPr lang="en-US" sz="4400" b="1" dirty="0">
                <a:solidFill>
                  <a:srgbClr val="FF0000"/>
                </a:solidFill>
                <a:latin typeface="Arial" panose="020B0604020202020204" pitchFamily="34" charset="0"/>
                <a:cs typeface="Arial" panose="020B0604020202020204" pitchFamily="34" charset="0"/>
              </a:rPr>
              <a:t> at 5:00pm</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r>
              <a:rPr lang="en-US" sz="4400" dirty="0">
                <a:solidFill>
                  <a:srgbClr val="1E6B52"/>
                </a:solidFill>
                <a:latin typeface="Arial Black" panose="020B0A04020102020204" pitchFamily="34" charset="0"/>
                <a:cs typeface="Arial" panose="020B0604020202020204" pitchFamily="34" charset="0"/>
              </a:rPr>
              <a:t/>
            </a:r>
            <a:br>
              <a:rPr lang="en-US" sz="4400" dirty="0">
                <a:solidFill>
                  <a:srgbClr val="1E6B52"/>
                </a:solidFill>
                <a:latin typeface="Arial Black" panose="020B0A04020102020204" pitchFamily="34" charset="0"/>
                <a:cs typeface="Arial" panose="020B0604020202020204" pitchFamily="34" charset="0"/>
              </a:rPr>
            </a:br>
            <a:r>
              <a:rPr lang="en-US" sz="4400" dirty="0">
                <a:solidFill>
                  <a:srgbClr val="1E6B52"/>
                </a:solidFill>
                <a:latin typeface="Arial Black" panose="020B0A04020102020204" pitchFamily="34" charset="0"/>
                <a:cs typeface="Arial" panose="020B0604020202020204" pitchFamily="34" charset="0"/>
              </a:rPr>
              <a:t>Special Call This Year: </a:t>
            </a:r>
          </a:p>
          <a:p>
            <a:r>
              <a:rPr lang="en-US" sz="4400" b="1" dirty="0">
                <a:solidFill>
                  <a:srgbClr val="FF0000"/>
                </a:solidFill>
                <a:latin typeface="Arial" panose="020B0604020202020204" pitchFamily="34" charset="0"/>
                <a:cs typeface="Arial" panose="020B0604020202020204" pitchFamily="34" charset="0"/>
              </a:rPr>
              <a:t>Community Agency Partnerships</a:t>
            </a:r>
            <a:r>
              <a:rPr lang="en-US" sz="4400" dirty="0">
                <a:latin typeface="Arial" panose="020B0604020202020204" pitchFamily="34" charset="0"/>
                <a:cs typeface="Arial" panose="020B0604020202020204" pitchFamily="34" charset="0"/>
              </a:rPr>
              <a:t/>
            </a:r>
            <a:br>
              <a:rPr lang="en-US"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pic>
        <p:nvPicPr>
          <p:cNvPr id="8" name="Picture 1" descr="image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740530" y="29115752"/>
            <a:ext cx="3014892" cy="299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68814" y="21404395"/>
            <a:ext cx="12955122" cy="10952344"/>
          </a:xfrm>
          <a:prstGeom prst="rect">
            <a:avLst/>
          </a:prstGeom>
          <a:noFill/>
          <a:ln w="19050">
            <a:solidFill>
              <a:srgbClr val="1E6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a:p>
        </p:txBody>
      </p:sp>
      <p:sp>
        <p:nvSpPr>
          <p:cNvPr id="21" name="Rectangle 20"/>
          <p:cNvSpPr/>
          <p:nvPr/>
        </p:nvSpPr>
        <p:spPr>
          <a:xfrm>
            <a:off x="29753639" y="11314800"/>
            <a:ext cx="13732948" cy="10680695"/>
          </a:xfrm>
          <a:prstGeom prst="rect">
            <a:avLst/>
          </a:prstGeom>
          <a:noFill/>
          <a:ln w="19050">
            <a:solidFill>
              <a:srgbClr val="1E6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a:p>
        </p:txBody>
      </p:sp>
      <p:sp>
        <p:nvSpPr>
          <p:cNvPr id="25" name="TextBox 24"/>
          <p:cNvSpPr txBox="1"/>
          <p:nvPr/>
        </p:nvSpPr>
        <p:spPr>
          <a:xfrm>
            <a:off x="13873507" y="27141713"/>
            <a:ext cx="15057551" cy="1255728"/>
          </a:xfrm>
          <a:prstGeom prst="rect">
            <a:avLst/>
          </a:prstGeom>
          <a:noFill/>
        </p:spPr>
        <p:txBody>
          <a:bodyPr wrap="square" rtlCol="0">
            <a:spAutoFit/>
          </a:bodyPr>
          <a:lstStyle/>
          <a:p>
            <a:pPr algn="ctr"/>
            <a:r>
              <a:rPr lang="en-US" sz="3780" dirty="0">
                <a:latin typeface="Arial" panose="020B0604020202020204" pitchFamily="34" charset="0"/>
                <a:cs typeface="Arial" panose="020B0604020202020204" pitchFamily="34" charset="0"/>
              </a:rPr>
              <a:t>Interested in learning more? Visit our webpage or contact </a:t>
            </a:r>
          </a:p>
          <a:p>
            <a:pPr algn="ctr"/>
            <a:r>
              <a:rPr lang="en-US" sz="3780" dirty="0">
                <a:latin typeface="Arial" panose="020B0604020202020204" pitchFamily="34" charset="0"/>
                <a:cs typeface="Arial" panose="020B0604020202020204" pitchFamily="34" charset="0"/>
              </a:rPr>
              <a:t>Racheal Nerud at </a:t>
            </a:r>
            <a:r>
              <a:rPr lang="en-US" sz="3780" dirty="0">
                <a:latin typeface="Arial" panose="020B0604020202020204" pitchFamily="34" charset="0"/>
                <a:cs typeface="Arial" panose="020B0604020202020204" pitchFamily="34" charset="0"/>
                <a:hlinkClick r:id="rId13"/>
              </a:rPr>
              <a:t>rg14@uab.edu</a:t>
            </a:r>
            <a:r>
              <a:rPr lang="en-US" sz="3780" dirty="0">
                <a:latin typeface="Arial" panose="020B0604020202020204" pitchFamily="34" charset="0"/>
                <a:cs typeface="Arial" panose="020B0604020202020204" pitchFamily="34" charset="0"/>
              </a:rPr>
              <a:t>.</a:t>
            </a:r>
          </a:p>
        </p:txBody>
      </p:sp>
      <p:sp>
        <p:nvSpPr>
          <p:cNvPr id="32" name="Rectangle 31"/>
          <p:cNvSpPr/>
          <p:nvPr/>
        </p:nvSpPr>
        <p:spPr>
          <a:xfrm>
            <a:off x="13446784" y="18894407"/>
            <a:ext cx="15951722" cy="1022134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a:p>
        </p:txBody>
      </p:sp>
      <p:pic>
        <p:nvPicPr>
          <p:cNvPr id="20" name="Picture 19">
            <a:extLst>
              <a:ext uri="{FF2B5EF4-FFF2-40B4-BE49-F238E27FC236}">
                <a16:creationId xmlns:a16="http://schemas.microsoft.com/office/drawing/2014/main" id="{C48BEE38-C202-AB23-89C9-2ABFD2D957BD}"/>
              </a:ext>
            </a:extLst>
          </p:cNvPr>
          <p:cNvPicPr>
            <a:picLocks noChangeAspect="1"/>
          </p:cNvPicPr>
          <p:nvPr/>
        </p:nvPicPr>
        <p:blipFill>
          <a:blip r:embed="rId14"/>
          <a:stretch>
            <a:fillRect/>
          </a:stretch>
        </p:blipFill>
        <p:spPr>
          <a:xfrm>
            <a:off x="634584" y="21890977"/>
            <a:ext cx="2492543" cy="1383300"/>
          </a:xfrm>
          <a:prstGeom prst="rect">
            <a:avLst/>
          </a:prstGeom>
        </p:spPr>
      </p:pic>
      <p:pic>
        <p:nvPicPr>
          <p:cNvPr id="29" name="Picture 28">
            <a:extLst>
              <a:ext uri="{FF2B5EF4-FFF2-40B4-BE49-F238E27FC236}">
                <a16:creationId xmlns:a16="http://schemas.microsoft.com/office/drawing/2014/main" id="{F45C8771-1EE4-ACAD-0829-770E4A41FC1D}"/>
              </a:ext>
            </a:extLst>
          </p:cNvPr>
          <p:cNvPicPr>
            <a:picLocks noChangeAspect="1"/>
          </p:cNvPicPr>
          <p:nvPr/>
        </p:nvPicPr>
        <p:blipFill rotWithShape="1">
          <a:blip r:embed="rId15"/>
          <a:srcRect l="50000" b="17451"/>
          <a:stretch/>
        </p:blipFill>
        <p:spPr>
          <a:xfrm>
            <a:off x="21855290" y="20780754"/>
            <a:ext cx="2558956" cy="3164522"/>
          </a:xfrm>
          <a:prstGeom prst="rect">
            <a:avLst/>
          </a:prstGeom>
        </p:spPr>
      </p:pic>
      <p:sp>
        <p:nvSpPr>
          <p:cNvPr id="36" name="TextBox 35">
            <a:extLst>
              <a:ext uri="{FF2B5EF4-FFF2-40B4-BE49-F238E27FC236}">
                <a16:creationId xmlns:a16="http://schemas.microsoft.com/office/drawing/2014/main" id="{FC3AD4E7-F8F4-85A9-03AF-778B06FF8B79}"/>
              </a:ext>
            </a:extLst>
          </p:cNvPr>
          <p:cNvSpPr txBox="1"/>
          <p:nvPr/>
        </p:nvSpPr>
        <p:spPr>
          <a:xfrm>
            <a:off x="29880189" y="22671368"/>
            <a:ext cx="13474298" cy="2862322"/>
          </a:xfrm>
          <a:prstGeom prst="rect">
            <a:avLst/>
          </a:prstGeom>
          <a:noFill/>
        </p:spPr>
        <p:txBody>
          <a:bodyPr wrap="square">
            <a:spAutoFit/>
          </a:bodyPr>
          <a:lstStyle/>
          <a:p>
            <a:pPr algn="ctr"/>
            <a:r>
              <a:rPr lang="en-US" sz="6000" b="1" dirty="0">
                <a:solidFill>
                  <a:srgbClr val="1E6A53"/>
                </a:solidFill>
                <a:latin typeface="Arial Black" panose="020B0A04020102020204" pitchFamily="34" charset="0"/>
                <a:cs typeface="Arial" panose="020B0604020202020204" pitchFamily="34" charset="0"/>
              </a:rPr>
              <a:t>Southeast Institute for Innovation in Palliative &amp; Supportive Care @ UAB</a:t>
            </a:r>
          </a:p>
        </p:txBody>
      </p:sp>
      <p:sp>
        <p:nvSpPr>
          <p:cNvPr id="14" name="TextBox 13"/>
          <p:cNvSpPr txBox="1"/>
          <p:nvPr/>
        </p:nvSpPr>
        <p:spPr>
          <a:xfrm>
            <a:off x="30074238" y="25533690"/>
            <a:ext cx="13494925" cy="6740307"/>
          </a:xfrm>
          <a:prstGeom prst="rect">
            <a:avLst/>
          </a:prstGeom>
          <a:noFill/>
        </p:spPr>
        <p:txBody>
          <a:bodyPr wrap="square" rtlCol="0">
            <a:spAutoFit/>
          </a:bodyPr>
          <a:lstStyle/>
          <a:p>
            <a:pPr algn="ctr"/>
            <a:r>
              <a:rPr lang="en-US" sz="4800" dirty="0">
                <a:latin typeface="Arial" panose="020B0604020202020204" pitchFamily="34" charset="0"/>
                <a:cs typeface="Arial" panose="020B0604020202020204" pitchFamily="34" charset="0"/>
              </a:rPr>
              <a:t>SIIPSC aspires to lead the nation in revolutionizing palliative care, through research, outreach, &amp; education. We expand palliative and supportive care expertise &amp; increase access for people living with serious illness in the Southeast. </a:t>
            </a:r>
            <a:br>
              <a:rPr lang="en-US" sz="4800" dirty="0">
                <a:latin typeface="Arial" panose="020B0604020202020204" pitchFamily="34" charset="0"/>
                <a:cs typeface="Arial" panose="020B0604020202020204" pitchFamily="34" charset="0"/>
              </a:rPr>
            </a:br>
            <a:r>
              <a:rPr lang="en-US" sz="3200" b="1" dirty="0">
                <a:solidFill>
                  <a:srgbClr val="1E6A53"/>
                </a:solidFill>
                <a:latin typeface="Arial" panose="020B0604020202020204" pitchFamily="34" charset="0"/>
                <a:cs typeface="Arial" panose="020B0604020202020204" pitchFamily="34" charset="0"/>
              </a:rPr>
              <a:t> </a:t>
            </a:r>
            <a:endParaRPr lang="en-US" sz="4800" b="1" dirty="0">
              <a:solidFill>
                <a:srgbClr val="1E6A53"/>
              </a:solidFill>
              <a:latin typeface="Arial" panose="020B0604020202020204" pitchFamily="34" charset="0"/>
              <a:cs typeface="Arial" panose="020B0604020202020204" pitchFamily="34" charset="0"/>
            </a:endParaRPr>
          </a:p>
          <a:p>
            <a:pPr algn="ctr"/>
            <a:r>
              <a:rPr lang="en-US" sz="4800" b="1" i="1" dirty="0">
                <a:solidFill>
                  <a:srgbClr val="1E6A53"/>
                </a:solidFill>
                <a:latin typeface="Arial" panose="020B0604020202020204" pitchFamily="34" charset="0"/>
                <a:cs typeface="Arial" panose="020B0604020202020204" pitchFamily="34" charset="0"/>
              </a:rPr>
              <a:t>Forging the Future of Palliative Care Summit takes place every two years. See you in 2026!</a:t>
            </a:r>
            <a:endParaRPr lang="en-US" sz="4800" b="1" dirty="0">
              <a:solidFill>
                <a:srgbClr val="1E6A53"/>
              </a:solidFill>
              <a:latin typeface="Arial" panose="020B0604020202020204" pitchFamily="34" charset="0"/>
              <a:cs typeface="Arial" panose="020B0604020202020204" pitchFamily="34" charset="0"/>
            </a:endParaRPr>
          </a:p>
        </p:txBody>
      </p:sp>
      <p:sp>
        <p:nvSpPr>
          <p:cNvPr id="37" name="Rectangle 36"/>
          <p:cNvSpPr/>
          <p:nvPr/>
        </p:nvSpPr>
        <p:spPr>
          <a:xfrm>
            <a:off x="29748091" y="22382750"/>
            <a:ext cx="13738495" cy="9807352"/>
          </a:xfrm>
          <a:prstGeom prst="rect">
            <a:avLst/>
          </a:prstGeom>
          <a:noFill/>
          <a:ln w="19050">
            <a:solidFill>
              <a:srgbClr val="1E6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a:p>
        </p:txBody>
      </p:sp>
      <p:pic>
        <p:nvPicPr>
          <p:cNvPr id="1030" name="Picture 6" descr="Helping Hands Clipart Free - Colaboratory"/>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704162" y="11410745"/>
            <a:ext cx="1515194" cy="1649187"/>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29748091" y="1951648"/>
            <a:ext cx="13732948" cy="8964684"/>
          </a:xfrm>
          <a:prstGeom prst="rect">
            <a:avLst/>
          </a:prstGeom>
          <a:noFill/>
          <a:ln w="19050">
            <a:solidFill>
              <a:srgbClr val="1E6A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129"/>
          </a:p>
        </p:txBody>
      </p:sp>
      <p:sp>
        <p:nvSpPr>
          <p:cNvPr id="38" name="TextBox 37">
            <a:extLst>
              <a:ext uri="{FF2B5EF4-FFF2-40B4-BE49-F238E27FC236}">
                <a16:creationId xmlns:a16="http://schemas.microsoft.com/office/drawing/2014/main" id="{1D87399D-9669-5D48-9009-54E149F16536}"/>
              </a:ext>
            </a:extLst>
          </p:cNvPr>
          <p:cNvSpPr txBox="1"/>
          <p:nvPr/>
        </p:nvSpPr>
        <p:spPr>
          <a:xfrm>
            <a:off x="21178985" y="24140165"/>
            <a:ext cx="3972715" cy="286232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E6A53"/>
                </a:solidFill>
                <a:effectLst/>
                <a:uLnTx/>
                <a:uFillTx/>
                <a:latin typeface="Arial Narrow" panose="020B0606020202030204" pitchFamily="34" charset="0"/>
                <a:ea typeface="+mn-ea"/>
                <a:cs typeface="+mn-cs"/>
              </a:rPr>
              <a:t>Dr. Emily </a:t>
            </a:r>
            <a:endParaRPr kumimoji="0" lang="en-US" sz="3600" b="1" i="0" u="none" strike="noStrike" kern="1200" cap="none" spc="0" normalizeH="0" baseline="0" noProof="0" dirty="0" smtClean="0">
              <a:ln>
                <a:noFill/>
              </a:ln>
              <a:solidFill>
                <a:srgbClr val="1E6A53"/>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1E6A53"/>
                </a:solidFill>
                <a:effectLst/>
                <a:uLnTx/>
                <a:uFillTx/>
                <a:latin typeface="Arial Narrow" panose="020B0606020202030204" pitchFamily="34" charset="0"/>
                <a:ea typeface="+mn-ea"/>
                <a:cs typeface="+mn-cs"/>
              </a:rPr>
              <a:t>Johnston</a:t>
            </a:r>
            <a:endParaRPr kumimoji="0" lang="en-US" sz="3600" b="1" i="0" u="none" strike="noStrike" kern="1200" cap="none" spc="0" normalizeH="0" baseline="0" noProof="0" dirty="0">
              <a:ln>
                <a:noFill/>
              </a:ln>
              <a:solidFill>
                <a:srgbClr val="1E6A53"/>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1E6A53"/>
                </a:solidFill>
                <a:effectLst/>
                <a:uLnTx/>
                <a:uFillTx/>
                <a:latin typeface="Arial Narrow" panose="020B0606020202030204" pitchFamily="34" charset="0"/>
                <a:ea typeface="+mn-ea"/>
                <a:cs typeface="+mn-cs"/>
              </a:rPr>
              <a:t>Director, Pediatric Palliative Research &amp; Education</a:t>
            </a:r>
          </a:p>
        </p:txBody>
      </p:sp>
    </p:spTree>
    <p:extLst>
      <p:ext uri="{BB962C8B-B14F-4D97-AF65-F5344CB8AC3E}">
        <p14:creationId xmlns:p14="http://schemas.microsoft.com/office/powerpoint/2010/main" val="5448259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826</TotalTime>
  <Words>444</Words>
  <Application>Microsoft Office PowerPoint</Application>
  <PresentationFormat>Custom</PresentationFormat>
  <Paragraphs>51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 Narrow</vt:lpstr>
      <vt:lpstr>Arial Black</vt:lpstr>
      <vt:lpstr>Calibri</vt:lpstr>
      <vt:lpstr>Calibri Light</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Ruxandra Morosan</dc:creator>
  <cp:lastModifiedBy>Nerud, Racheal (Campus)</cp:lastModifiedBy>
  <cp:revision>89</cp:revision>
  <dcterms:created xsi:type="dcterms:W3CDTF">2019-06-06T14:53:19Z</dcterms:created>
  <dcterms:modified xsi:type="dcterms:W3CDTF">2024-12-16T14:54:17Z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e7542bc-63e5-412b-b0a0-d9586028a7d0_Enabled">
    <vt:lpwstr>true</vt:lpwstr>
  </property>
  <property fmtid="{D5CDD505-2E9C-101B-9397-08002B2CF9AE}" pid="3" name="MSIP_Label_ae7542bc-63e5-412b-b0a0-d9586028a7d0_SetDate">
    <vt:lpwstr>2024-12-11T21:44:47Z</vt:lpwstr>
  </property>
  <property fmtid="{D5CDD505-2E9C-101B-9397-08002B2CF9AE}" pid="4" name="MSIP_Label_ae7542bc-63e5-412b-b0a0-d9586028a7d0_Method">
    <vt:lpwstr>Standard</vt:lpwstr>
  </property>
  <property fmtid="{D5CDD505-2E9C-101B-9397-08002B2CF9AE}" pid="5" name="MSIP_Label_ae7542bc-63e5-412b-b0a0-d9586028a7d0_Name">
    <vt:lpwstr>Sensitive</vt:lpwstr>
  </property>
  <property fmtid="{D5CDD505-2E9C-101B-9397-08002B2CF9AE}" pid="6" name="MSIP_Label_ae7542bc-63e5-412b-b0a0-d9586028a7d0_SiteId">
    <vt:lpwstr>d8999fe4-76af-40b3-b435-1d8977abc08c</vt:lpwstr>
  </property>
  <property fmtid="{D5CDD505-2E9C-101B-9397-08002B2CF9AE}" pid="7" name="MSIP_Label_ae7542bc-63e5-412b-b0a0-d9586028a7d0_ActionId">
    <vt:lpwstr>96318003-a67c-4b03-b5d3-b56a9f20a2df</vt:lpwstr>
  </property>
  <property fmtid="{D5CDD505-2E9C-101B-9397-08002B2CF9AE}" pid="8" name="MSIP_Label_ae7542bc-63e5-412b-b0a0-d9586028a7d0_ContentBits">
    <vt:lpwstr>0</vt:lpwstr>
  </property>
</Properties>
</file>